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5143500" cx="9144000"/>
  <p:notesSz cx="6858000" cy="9144000"/>
  <p:embeddedFontLst>
    <p:embeddedFont>
      <p:font typeface="Kanit Medium"/>
      <p:regular r:id="rId41"/>
      <p:bold r:id="rId42"/>
      <p:italic r:id="rId43"/>
      <p:boldItalic r:id="rId44"/>
    </p:embeddedFont>
    <p:embeddedFont>
      <p:font typeface="Helvetica Neue"/>
      <p:regular r:id="rId45"/>
      <p:bold r:id="rId46"/>
      <p:italic r:id="rId47"/>
      <p:boldItalic r:id="rId48"/>
    </p:embeddedFont>
    <p:embeddedFont>
      <p:font typeface="Kanit"/>
      <p:regular r:id="rId49"/>
      <p:bold r:id="rId50"/>
      <p:italic r:id="rId51"/>
      <p:boldItalic r:id="rId52"/>
    </p:embeddedFont>
    <p:embeddedFont>
      <p:font typeface="Open Sans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6848AA7-8720-4615-89E9-721509D04E8C}">
  <a:tblStyle styleId="{F6848AA7-8720-4615-89E9-721509D04E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KanitMedium-bold.fntdata"/><Relationship Id="rId41" Type="http://schemas.openxmlformats.org/officeDocument/2006/relationships/font" Target="fonts/KanitMedium-regular.fntdata"/><Relationship Id="rId44" Type="http://schemas.openxmlformats.org/officeDocument/2006/relationships/font" Target="fonts/KanitMedium-boldItalic.fntdata"/><Relationship Id="rId43" Type="http://schemas.openxmlformats.org/officeDocument/2006/relationships/font" Target="fonts/KanitMedium-italic.fntdata"/><Relationship Id="rId46" Type="http://schemas.openxmlformats.org/officeDocument/2006/relationships/font" Target="fonts/HelveticaNeue-bold.fntdata"/><Relationship Id="rId45" Type="http://schemas.openxmlformats.org/officeDocument/2006/relationships/font" Target="fonts/HelveticaNeu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HelveticaNeue-boldItalic.fntdata"/><Relationship Id="rId47" Type="http://schemas.openxmlformats.org/officeDocument/2006/relationships/font" Target="fonts/HelveticaNeue-italic.fntdata"/><Relationship Id="rId49" Type="http://schemas.openxmlformats.org/officeDocument/2006/relationships/font" Target="fonts/Kanit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Kanit-italic.fntdata"/><Relationship Id="rId50" Type="http://schemas.openxmlformats.org/officeDocument/2006/relationships/font" Target="fonts/Kanit-bold.fntdata"/><Relationship Id="rId53" Type="http://schemas.openxmlformats.org/officeDocument/2006/relationships/font" Target="fonts/OpenSans-regular.fntdata"/><Relationship Id="rId52" Type="http://schemas.openxmlformats.org/officeDocument/2006/relationships/font" Target="fonts/Kanit-boldItalic.fntdata"/><Relationship Id="rId11" Type="http://schemas.openxmlformats.org/officeDocument/2006/relationships/slide" Target="slides/slide5.xml"/><Relationship Id="rId55" Type="http://schemas.openxmlformats.org/officeDocument/2006/relationships/font" Target="fonts/OpenSans-italic.fntdata"/><Relationship Id="rId10" Type="http://schemas.openxmlformats.org/officeDocument/2006/relationships/slide" Target="slides/slide4.xml"/><Relationship Id="rId54" Type="http://schemas.openxmlformats.org/officeDocument/2006/relationships/font" Target="fonts/OpenSans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schemas.openxmlformats.org/officeDocument/2006/relationships/font" Target="fonts/OpenSans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969566265_2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0969566265_2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969566265_2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0969566265_2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0969566265_2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0969566265_2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0969566265_2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0969566265_2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969566265_2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0969566265_2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969566265_2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0969566265_2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0969566265_2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0969566265_2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0969566265_2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0969566265_2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0969566265_2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0969566265_2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0969566265_2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0969566265_2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9cae1a3d7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09cae1a3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0969566265_2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0969566265_2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0969566265_2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0969566265_2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0969566265_2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0969566265_2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969566265_2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969566265_2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0969566265_2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0969566265_2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0969566265_2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0969566265_2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0969566265_2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0969566265_2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0969566265_2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0969566265_2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0969566265_2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0969566265_2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0969566265_2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0969566265_2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96956626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96956626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0969566265_2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0969566265_2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0969566265_2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0969566265_2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0969566265_2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0969566265_2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0969566265_2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0969566265_2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0969566265_2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0969566265_2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9695662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9695662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553dea7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553dea7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96956626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096956626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96956626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96956626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969566265_2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969566265_2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69566265_2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969566265_2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600" y="400050"/>
            <a:ext cx="8001000" cy="159305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1905000" y="2171700"/>
            <a:ext cx="5334000" cy="8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685800" y="800100"/>
            <a:ext cx="7772400" cy="108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4000"/>
              <a:buFont typeface="Open Sans"/>
              <a:buNone/>
              <a:defRPr b="0" sz="40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" name="Google Shape;22;p2"/>
          <p:cNvSpPr txBox="1"/>
          <p:nvPr>
            <p:ph idx="2" type="subTitle"/>
          </p:nvPr>
        </p:nvSpPr>
        <p:spPr>
          <a:xfrm>
            <a:off x="1524000" y="3543300"/>
            <a:ext cx="6019800" cy="5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3" type="subTitle"/>
          </p:nvPr>
        </p:nvSpPr>
        <p:spPr>
          <a:xfrm>
            <a:off x="2133600" y="3028950"/>
            <a:ext cx="4876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60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type="title"/>
          </p:nvPr>
        </p:nvSpPr>
        <p:spPr>
          <a:xfrm>
            <a:off x="457200" y="171450"/>
            <a:ext cx="8229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 i="0" sz="4000" u="none" cap="none" strike="noStrike">
                <a:solidFill>
                  <a:srgbClr val="005EF6"/>
                </a:solidFill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1"/>
          <p:cNvSpPr txBox="1"/>
          <p:nvPr>
            <p:ph idx="1" type="body"/>
          </p:nvPr>
        </p:nvSpPr>
        <p:spPr>
          <a:xfrm>
            <a:off x="457200" y="1143000"/>
            <a:ext cx="8229600" cy="3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482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4000"/>
              <a:buChar char="•"/>
              <a:defRPr i="0" sz="3200" u="none" cap="none" strike="noStrike">
                <a:solidFill>
                  <a:schemeClr val="dk1"/>
                </a:solidFill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▪"/>
              <a:defRPr i="0" sz="2800" u="none" cap="none" strike="noStrike">
                <a:solidFill>
                  <a:schemeClr val="dk1"/>
                </a:solidFill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o"/>
              <a:defRPr i="0" sz="2400" u="none" cap="none" strike="noStrike">
                <a:solidFill>
                  <a:schemeClr val="dk1"/>
                </a:solidFill>
              </a:defRPr>
            </a:lvl3pPr>
            <a:lvl4pPr indent="-3111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●"/>
              <a:defRPr i="0" sz="2000" u="none" cap="none" strike="noStrike">
                <a:solidFill>
                  <a:schemeClr val="dk1"/>
                </a:solidFill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" name="Google Shape;62;p11"/>
          <p:cNvSpPr txBox="1"/>
          <p:nvPr>
            <p:ph idx="11" type="ftr"/>
          </p:nvPr>
        </p:nvSpPr>
        <p:spPr>
          <a:xfrm>
            <a:off x="457200" y="4914900"/>
            <a:ext cx="8229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6" name="Google Shape;66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3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3" name="Google Shape;73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77" name="Google Shape;77;p15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78" name="Google Shape;78;p15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" name="Google Shape;79;p15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5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83" name="Google Shape;83;p16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" name="Google Shape;84;p16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6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87" name="Google Shape;87;p17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88" name="Google Shape;88;p17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" name="Google Shape;89;p17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7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2" name="Google Shape;92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-Azure">
  <p:cSld name="Title &amp; Bullets-Azur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452438" y="404813"/>
            <a:ext cx="82392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Kanit Medium"/>
              <a:buNone/>
              <a:defRPr sz="2600">
                <a:solidFill>
                  <a:srgbClr val="000000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452438" y="889861"/>
            <a:ext cx="8239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700"/>
              <a:buFont typeface="Kanit"/>
              <a:buNone/>
              <a:defRPr sz="1700">
                <a:solidFill>
                  <a:srgbClr val="929292"/>
                </a:solidFill>
                <a:latin typeface="Kanit"/>
                <a:ea typeface="Kanit"/>
                <a:cs typeface="Kanit"/>
                <a:sym typeface="Kanit"/>
              </a:defRPr>
            </a:lvl1pPr>
            <a:lvl2pPr indent="-2794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2" type="body"/>
          </p:nvPr>
        </p:nvSpPr>
        <p:spPr>
          <a:xfrm>
            <a:off x="1253765" y="1591353"/>
            <a:ext cx="6636600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476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1pPr>
            <a:lvl2pPr indent="-2476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2pPr>
            <a:lvl3pPr indent="-24765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3pPr>
            <a:lvl4pPr indent="-24765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4pPr>
            <a:lvl5pPr indent="-24765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pic>
        <p:nvPicPr>
          <p:cNvPr descr="Image" id="98" name="Google Shape;98;p19"/>
          <p:cNvPicPr preferRelativeResize="0"/>
          <p:nvPr/>
        </p:nvPicPr>
        <p:blipFill rotWithShape="1">
          <a:blip r:embed="rId2">
            <a:alphaModFix amt="31640"/>
          </a:blip>
          <a:srcRect b="63719" l="43029" r="0" t="0"/>
          <a:stretch/>
        </p:blipFill>
        <p:spPr>
          <a:xfrm>
            <a:off x="-31956" y="3564209"/>
            <a:ext cx="2188254" cy="1609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9" name="Google Shape;99;p19"/>
          <p:cNvPicPr preferRelativeResize="0"/>
          <p:nvPr/>
        </p:nvPicPr>
        <p:blipFill rotWithShape="1">
          <a:blip r:embed="rId3">
            <a:alphaModFix/>
          </a:blip>
          <a:srcRect b="65321" l="43181" r="0" t="3970"/>
          <a:stretch/>
        </p:blipFill>
        <p:spPr>
          <a:xfrm>
            <a:off x="-5287" y="3953961"/>
            <a:ext cx="1984825" cy="12098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0" name="Google Shape;100;p19"/>
          <p:cNvPicPr preferRelativeResize="0"/>
          <p:nvPr/>
        </p:nvPicPr>
        <p:blipFill rotWithShape="1">
          <a:blip r:embed="rId4">
            <a:alphaModFix amt="26710"/>
          </a:blip>
          <a:srcRect b="0" l="8583" r="20770" t="24590"/>
          <a:stretch/>
        </p:blipFill>
        <p:spPr>
          <a:xfrm rot="2106625">
            <a:off x="5075670" y="-731840"/>
            <a:ext cx="4951553" cy="3616671"/>
          </a:xfrm>
          <a:custGeom>
            <a:rect b="b" l="l" r="r" t="t"/>
            <a:pathLst>
              <a:path extrusionOk="0" h="21600" w="21600">
                <a:moveTo>
                  <a:pt x="0" y="13314"/>
                </a:moveTo>
                <a:lnTo>
                  <a:pt x="4255" y="21599"/>
                </a:lnTo>
                <a:lnTo>
                  <a:pt x="14874" y="21600"/>
                </a:lnTo>
                <a:lnTo>
                  <a:pt x="21600" y="15126"/>
                </a:lnTo>
                <a:lnTo>
                  <a:pt x="13832" y="0"/>
                </a:lnTo>
                <a:lnTo>
                  <a:pt x="0" y="1331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1" name="Google Shape;101;p19"/>
          <p:cNvSpPr txBox="1"/>
          <p:nvPr>
            <p:ph idx="12" type="sldNum"/>
          </p:nvPr>
        </p:nvSpPr>
        <p:spPr>
          <a:xfrm>
            <a:off x="4500562" y="4905375"/>
            <a:ext cx="138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7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8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21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2286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1" name="Google Shape;111;p21"/>
          <p:cNvSpPr txBox="1"/>
          <p:nvPr>
            <p:ph idx="2" type="body"/>
          </p:nvPr>
        </p:nvSpPr>
        <p:spPr>
          <a:xfrm>
            <a:off x="46482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2" name="Google Shape;112;p21"/>
          <p:cNvSpPr txBox="1"/>
          <p:nvPr>
            <p:ph idx="3" type="subTitle"/>
          </p:nvPr>
        </p:nvSpPr>
        <p:spPr>
          <a:xfrm>
            <a:off x="0" y="0"/>
            <a:ext cx="4572000" cy="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Centered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228600" y="971550"/>
            <a:ext cx="8763000" cy="34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2286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0" name="Google Shape;40;p5"/>
          <p:cNvSpPr txBox="1"/>
          <p:nvPr>
            <p:ph idx="2" type="body"/>
          </p:nvPr>
        </p:nvSpPr>
        <p:spPr>
          <a:xfrm>
            <a:off x="46482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7"/>
          <p:cNvSpPr txBox="1"/>
          <p:nvPr>
            <p:ph idx="2" type="subTitle"/>
          </p:nvPr>
        </p:nvSpPr>
        <p:spPr>
          <a:xfrm>
            <a:off x="0" y="0"/>
            <a:ext cx="4572000" cy="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●"/>
              <a:defRPr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○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■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○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■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>
            <a:off x="0" y="0"/>
            <a:ext cx="4572000" cy="228600"/>
          </a:xfrm>
          <a:prstGeom prst="rect">
            <a:avLst/>
          </a:prstGeom>
          <a:solidFill>
            <a:srgbClr val="005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Natural Language Processing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4572000" y="0"/>
            <a:ext cx="4572000" cy="22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EF6"/>
                </a:solidFill>
              </a:rPr>
              <a:t>Coreference Resolution</a:t>
            </a:r>
            <a:endParaRPr sz="1100">
              <a:solidFill>
                <a:srgbClr val="005EF6"/>
              </a:solidFill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0" y="4972050"/>
            <a:ext cx="3048000" cy="1716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3048000" y="4972050"/>
            <a:ext cx="3048000" cy="171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6096000" y="4972050"/>
            <a:ext cx="3048000" cy="17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1"/>
          <p:cNvSpPr txBox="1"/>
          <p:nvPr/>
        </p:nvSpPr>
        <p:spPr>
          <a:xfrm>
            <a:off x="6172200" y="4972050"/>
            <a:ext cx="2590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Google Shape;15;p1"/>
          <p:cNvSpPr txBox="1"/>
          <p:nvPr/>
        </p:nvSpPr>
        <p:spPr>
          <a:xfrm>
            <a:off x="3048000" y="4972050"/>
            <a:ext cx="30480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rPr>
              <a:t>Chaklam Silpasuwanchai</a:t>
            </a:r>
            <a:endParaRPr sz="1100"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16;p1"/>
          <p:cNvSpPr txBox="1"/>
          <p:nvPr/>
        </p:nvSpPr>
        <p:spPr>
          <a:xfrm>
            <a:off x="0" y="4972050"/>
            <a:ext cx="3048000" cy="171600"/>
          </a:xfrm>
          <a:prstGeom prst="rect">
            <a:avLst/>
          </a:prstGeom>
          <a:solidFill>
            <a:srgbClr val="005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Asian Institute of Technology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555975" y="4459800"/>
            <a:ext cx="408975" cy="4089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arxiv.org/pdf/1606.01323.pdf" TargetMode="External"/><Relationship Id="rId4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arxiv.org/pdf/1707.07045.pdf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9.gif"/><Relationship Id="rId6" Type="http://schemas.openxmlformats.org/officeDocument/2006/relationships/image" Target="../media/image19.gif"/><Relationship Id="rId7" Type="http://schemas.openxmlformats.org/officeDocument/2006/relationships/image" Target="../media/image6.gif"/><Relationship Id="rId8" Type="http://schemas.openxmlformats.org/officeDocument/2006/relationships/image" Target="../media/image11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Relationship Id="rId4" Type="http://schemas.openxmlformats.org/officeDocument/2006/relationships/image" Target="../media/image13.gif"/><Relationship Id="rId5" Type="http://schemas.openxmlformats.org/officeDocument/2006/relationships/image" Target="../media/image20.gif"/><Relationship Id="rId6" Type="http://schemas.openxmlformats.org/officeDocument/2006/relationships/image" Target="../media/image12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arxiv.org/pdf/1907.10529.pdf" TargetMode="External"/><Relationship Id="rId4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eb.stanford.edu/~jurafsky/slp3/14.pdf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aclanthology.org/2020.acl-main.622.pdf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Coreference Resolution</a:t>
            </a:r>
            <a:endParaRPr sz="3600"/>
          </a:p>
        </p:txBody>
      </p:sp>
      <p:sp>
        <p:nvSpPr>
          <p:cNvPr id="118" name="Google Shape;118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Natural Language Processing</a:t>
            </a:r>
            <a:endParaRPr sz="20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929292"/>
                </a:solidFill>
              </a:rPr>
              <a:t>(based on revision of Chris Manning Lectures)</a:t>
            </a:r>
            <a:endParaRPr sz="1400">
              <a:solidFill>
                <a:srgbClr val="929292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Coreference Resolution Task</a:t>
            </a:r>
            <a:endParaRPr sz="2600"/>
          </a:p>
        </p:txBody>
      </p:sp>
      <p:sp>
        <p:nvSpPr>
          <p:cNvPr id="173" name="Google Shape;173;p31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What is counted as </a:t>
            </a:r>
            <a:r>
              <a:rPr b="1" lang="en" sz="1500"/>
              <a:t>mention</a:t>
            </a:r>
            <a:r>
              <a:rPr lang="en" sz="1500"/>
              <a:t> and what </a:t>
            </a:r>
            <a:r>
              <a:rPr b="1" lang="en" sz="1500"/>
              <a:t>links</a:t>
            </a:r>
            <a:r>
              <a:rPr lang="en" sz="1500"/>
              <a:t> are annotated differ from task to task and dataset to </a:t>
            </a:r>
            <a:r>
              <a:rPr lang="en" sz="1500"/>
              <a:t>dataset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Some datasets </a:t>
            </a:r>
            <a:r>
              <a:rPr b="1" lang="en" sz="1500"/>
              <a:t>do not label singletons</a:t>
            </a:r>
            <a:r>
              <a:rPr lang="en" sz="1500"/>
              <a:t>, making the task easier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OntoNotes </a:t>
            </a:r>
            <a:r>
              <a:rPr lang="en" sz="1500"/>
              <a:t>contains hand-annotated Chinese and English coreference datasets of roughly one million words each, consisting of newswire, magazine articles, broadcast news, etc., as well as 300,000 words of annotated Arabic newswire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Does not label singletons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Some tasks use </a:t>
            </a:r>
            <a:r>
              <a:rPr b="1" lang="en" sz="1500"/>
              <a:t>gold mention-detection</a:t>
            </a:r>
            <a:r>
              <a:rPr lang="en" sz="1500"/>
              <a:t>, i.e., the system is given human-labeled mention boundaries and the task is just to cluster these gold mentions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Eliminates the need to detect and segment mentions from running text</a:t>
            </a:r>
            <a:endParaRPr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Detection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Mention Detection</a:t>
            </a:r>
            <a:endParaRPr sz="2600"/>
          </a:p>
        </p:txBody>
      </p:sp>
      <p:sp>
        <p:nvSpPr>
          <p:cNvPr id="184" name="Google Shape;184;p33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Obviously, the first stage of coreference is </a:t>
            </a:r>
            <a:r>
              <a:rPr b="1" lang="en" sz="1500"/>
              <a:t>mention detection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Find the spans of text that constitute each mention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Many </a:t>
            </a:r>
            <a:r>
              <a:rPr lang="en" sz="1500"/>
              <a:t>traditional</a:t>
            </a:r>
            <a:r>
              <a:rPr lang="en" sz="1500"/>
              <a:t> NLP works well: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Pronouns: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Use a POS tagger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Named entities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Use a NER system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Noun phrases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Use a parser (constituency parser - next week!)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 neural model like </a:t>
            </a:r>
            <a:r>
              <a:rPr b="1" lang="en" sz="1500"/>
              <a:t>BERT masking mention span</a:t>
            </a:r>
            <a:r>
              <a:rPr lang="en" sz="1500"/>
              <a:t> would also work well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Not as easy as you think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Every</a:t>
            </a:r>
            <a:r>
              <a:rPr lang="en" sz="1500"/>
              <a:t> student, </a:t>
            </a:r>
            <a:r>
              <a:rPr b="1" lang="en" sz="1500"/>
              <a:t>No</a:t>
            </a:r>
            <a:r>
              <a:rPr lang="en" sz="1500"/>
              <a:t> student, </a:t>
            </a:r>
            <a:r>
              <a:rPr b="1" lang="en" sz="1500"/>
              <a:t>The best donut in the world</a:t>
            </a:r>
            <a:r>
              <a:rPr lang="en" sz="1500"/>
              <a:t>, </a:t>
            </a:r>
            <a:r>
              <a:rPr b="1" lang="en" sz="1500"/>
              <a:t>100 miles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Solution:  After coreference </a:t>
            </a:r>
            <a:r>
              <a:rPr lang="en" sz="1500"/>
              <a:t>resolution, discard all singletons</a:t>
            </a:r>
            <a:endParaRPr sz="1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Coreference Algorithms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Method 1: Mention-Pair</a:t>
            </a:r>
            <a:endParaRPr sz="2600"/>
          </a:p>
        </p:txBody>
      </p:sp>
      <p:sp>
        <p:nvSpPr>
          <p:cNvPr id="195" name="Google Shape;195;p35"/>
          <p:cNvSpPr txBox="1"/>
          <p:nvPr>
            <p:ph idx="1" type="body"/>
          </p:nvPr>
        </p:nvSpPr>
        <p:spPr>
          <a:xfrm>
            <a:off x="228600" y="1085850"/>
            <a:ext cx="8763000" cy="127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Simplest and most influential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Based around a classifier, in which given a pair of mentions, i.e., a </a:t>
            </a:r>
            <a:r>
              <a:rPr b="1" lang="en" sz="1500"/>
              <a:t>candidate anaphor</a:t>
            </a:r>
            <a:r>
              <a:rPr lang="en" sz="1500"/>
              <a:t>, and </a:t>
            </a:r>
            <a:r>
              <a:rPr b="1" lang="en" sz="1500"/>
              <a:t>all potential antecedents</a:t>
            </a:r>
            <a:r>
              <a:rPr lang="en" sz="1500"/>
              <a:t>, and makes a </a:t>
            </a:r>
            <a:r>
              <a:rPr b="1" lang="en" sz="1500"/>
              <a:t>binary classification</a:t>
            </a:r>
            <a:r>
              <a:rPr lang="en" sz="1500"/>
              <a:t> whether they are coreferring or not: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For </a:t>
            </a:r>
            <a:r>
              <a:rPr lang="en" sz="1500">
                <a:solidFill>
                  <a:srgbClr val="0000FF"/>
                </a:solidFill>
              </a:rPr>
              <a:t>positive examples</a:t>
            </a:r>
            <a:r>
              <a:rPr lang="en" sz="1500"/>
              <a:t>, p is near 1, for </a:t>
            </a:r>
            <a:r>
              <a:rPr lang="en" sz="1500">
                <a:solidFill>
                  <a:srgbClr val="FF0000"/>
                </a:solidFill>
              </a:rPr>
              <a:t>negative samples</a:t>
            </a:r>
            <a:r>
              <a:rPr lang="en" sz="1500"/>
              <a:t>, p is near 0</a:t>
            </a:r>
            <a:endParaRPr sz="1500"/>
          </a:p>
        </p:txBody>
      </p:sp>
      <p:pic>
        <p:nvPicPr>
          <p:cNvPr descr="p(\mathbf{m_i},\mathbf{m_j})" id="196" name="Google Shape;1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7723" y="1959892"/>
            <a:ext cx="820475" cy="20511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5"/>
          <p:cNvSpPr txBox="1"/>
          <p:nvPr>
            <p:ph idx="1" type="body"/>
          </p:nvPr>
        </p:nvSpPr>
        <p:spPr>
          <a:xfrm>
            <a:off x="325700" y="2349300"/>
            <a:ext cx="8665800" cy="7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Given this example, and let say we are currently working on  “she” as the anaphor candidate.</a:t>
            </a:r>
            <a:endParaRPr sz="15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500"/>
              <a:t>“</a:t>
            </a:r>
            <a:r>
              <a:rPr b="1" i="1" lang="en" sz="1500"/>
              <a:t>I</a:t>
            </a:r>
            <a:r>
              <a:rPr i="1" lang="en" sz="1500"/>
              <a:t> voted for </a:t>
            </a:r>
            <a:r>
              <a:rPr b="1" i="1" lang="en" sz="1500"/>
              <a:t>Nader</a:t>
            </a:r>
            <a:r>
              <a:rPr i="1" lang="en" sz="1500"/>
              <a:t> because </a:t>
            </a:r>
            <a:r>
              <a:rPr b="1" i="1" lang="en" sz="1500"/>
              <a:t>he</a:t>
            </a:r>
            <a:r>
              <a:rPr i="1" lang="en" sz="1500"/>
              <a:t> was most aligned with </a:t>
            </a:r>
            <a:r>
              <a:rPr b="1" i="1" lang="en" sz="1500"/>
              <a:t>my</a:t>
            </a:r>
            <a:r>
              <a:rPr i="1" lang="en" sz="1500"/>
              <a:t> values,” </a:t>
            </a:r>
            <a:r>
              <a:rPr b="1" i="1" lang="en" sz="1500"/>
              <a:t>she</a:t>
            </a:r>
            <a:r>
              <a:rPr i="1" lang="en" sz="1500"/>
              <a:t> said.</a:t>
            </a:r>
            <a:endParaRPr i="1" sz="1500"/>
          </a:p>
        </p:txBody>
      </p:sp>
      <p:sp>
        <p:nvSpPr>
          <p:cNvPr id="198" name="Google Shape;198;p35"/>
          <p:cNvSpPr/>
          <p:nvPr/>
        </p:nvSpPr>
        <p:spPr>
          <a:xfrm>
            <a:off x="855400" y="33343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" name="Google Shape;199;p35"/>
          <p:cNvSpPr/>
          <p:nvPr/>
        </p:nvSpPr>
        <p:spPr>
          <a:xfrm>
            <a:off x="2455600" y="33343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Nader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0" name="Google Shape;200;p35"/>
          <p:cNvSpPr/>
          <p:nvPr/>
        </p:nvSpPr>
        <p:spPr>
          <a:xfrm>
            <a:off x="4055800" y="33343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he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35"/>
          <p:cNvSpPr/>
          <p:nvPr/>
        </p:nvSpPr>
        <p:spPr>
          <a:xfrm>
            <a:off x="5579800" y="33343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" name="Google Shape;202;p35"/>
          <p:cNvSpPr/>
          <p:nvPr/>
        </p:nvSpPr>
        <p:spPr>
          <a:xfrm>
            <a:off x="7180000" y="33343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she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03" name="Google Shape;203;p35"/>
          <p:cNvCxnSpPr>
            <a:stCxn id="202" idx="2"/>
            <a:endCxn id="198" idx="2"/>
          </p:cNvCxnSpPr>
          <p:nvPr/>
        </p:nvCxnSpPr>
        <p:spPr>
          <a:xfrm rot="5400000">
            <a:off x="4532950" y="658970"/>
            <a:ext cx="600" cy="6324600"/>
          </a:xfrm>
          <a:prstGeom prst="bentConnector3">
            <a:avLst>
              <a:gd fmla="val 127220833" name="adj1"/>
            </a:avLst>
          </a:prstGeom>
          <a:noFill/>
          <a:ln cap="flat" cmpd="sng" w="19050">
            <a:solidFill>
              <a:srgbClr val="0000FF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4" name="Google Shape;204;p35"/>
          <p:cNvCxnSpPr>
            <a:stCxn id="202" idx="2"/>
            <a:endCxn id="199" idx="2"/>
          </p:cNvCxnSpPr>
          <p:nvPr/>
        </p:nvCxnSpPr>
        <p:spPr>
          <a:xfrm rot="5400000">
            <a:off x="5333050" y="1459070"/>
            <a:ext cx="600" cy="4724400"/>
          </a:xfrm>
          <a:prstGeom prst="bentConnector3">
            <a:avLst>
              <a:gd fmla="val 105095833" name="adj1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5" name="Google Shape;205;p35"/>
          <p:cNvCxnSpPr>
            <a:stCxn id="202" idx="2"/>
            <a:endCxn id="200" idx="2"/>
          </p:cNvCxnSpPr>
          <p:nvPr/>
        </p:nvCxnSpPr>
        <p:spPr>
          <a:xfrm rot="5400000">
            <a:off x="6133150" y="2259170"/>
            <a:ext cx="600" cy="3124200"/>
          </a:xfrm>
          <a:prstGeom prst="bentConnector3">
            <a:avLst>
              <a:gd fmla="val 79287500" name="adj1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6" name="Google Shape;206;p35"/>
          <p:cNvCxnSpPr>
            <a:stCxn id="202" idx="2"/>
            <a:endCxn id="201" idx="2"/>
          </p:cNvCxnSpPr>
          <p:nvPr/>
        </p:nvCxnSpPr>
        <p:spPr>
          <a:xfrm rot="5400000">
            <a:off x="6895150" y="3021170"/>
            <a:ext cx="600" cy="1600200"/>
          </a:xfrm>
          <a:prstGeom prst="bentConnector3">
            <a:avLst>
              <a:gd fmla="val 57166667" name="adj1"/>
            </a:avLst>
          </a:prstGeom>
          <a:noFill/>
          <a:ln cap="flat" cmpd="sng" w="19050">
            <a:solidFill>
              <a:srgbClr val="0000FF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Method 1: Mention-Pair Training</a:t>
            </a:r>
            <a:endParaRPr sz="2600"/>
          </a:p>
        </p:txBody>
      </p:sp>
      <p:sp>
        <p:nvSpPr>
          <p:cNvPr id="212" name="Google Shape;212;p36"/>
          <p:cNvSpPr txBox="1"/>
          <p:nvPr>
            <p:ph idx="1" type="body"/>
          </p:nvPr>
        </p:nvSpPr>
        <p:spPr>
          <a:xfrm>
            <a:off x="228600" y="1085850"/>
            <a:ext cx="8763000" cy="127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 mentions in a document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i="1" lang="en" sz="1500"/>
              <a:t>y</a:t>
            </a:r>
            <a:r>
              <a:rPr baseline="-25000" i="1" lang="en" sz="1500"/>
              <a:t>i</a:t>
            </a:r>
            <a:r>
              <a:rPr baseline="-25000" lang="en" sz="1500"/>
              <a:t>j</a:t>
            </a:r>
            <a:r>
              <a:rPr lang="en" sz="1500"/>
              <a:t>= 1 if mentions </a:t>
            </a:r>
            <a:r>
              <a:rPr b="1" lang="en" sz="1500"/>
              <a:t>m</a:t>
            </a:r>
            <a:r>
              <a:rPr b="1" baseline="-25000" lang="en" sz="1500"/>
              <a:t>i</a:t>
            </a:r>
            <a:r>
              <a:rPr lang="en" sz="1500"/>
              <a:t> and </a:t>
            </a:r>
            <a:r>
              <a:rPr b="1" lang="en" sz="1500"/>
              <a:t>m</a:t>
            </a:r>
            <a:r>
              <a:rPr baseline="-25000" lang="en" sz="1500"/>
              <a:t>j</a:t>
            </a:r>
            <a:r>
              <a:rPr lang="en" sz="1500"/>
              <a:t> are coreference, -1 if otherwise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Just train with regular cross-entropy (note that it is simply binary logit loss…)</a:t>
            </a:r>
            <a:endParaRPr sz="1500"/>
          </a:p>
        </p:txBody>
      </p:sp>
      <p:pic>
        <p:nvPicPr>
          <p:cNvPr descr="J = -\sum_{i=2}^N\sum_{j=1}^{i}y_{ij}\log p(\mathbf{m_i},\mathbf{m_j})" id="213" name="Google Shape;2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8847" y="2258950"/>
            <a:ext cx="4540499" cy="10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6"/>
          <p:cNvSpPr txBox="1"/>
          <p:nvPr>
            <p:ph idx="1" type="body"/>
          </p:nvPr>
        </p:nvSpPr>
        <p:spPr>
          <a:xfrm>
            <a:off x="1637050" y="3670550"/>
            <a:ext cx="2273700" cy="509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Iterate through mentions</a:t>
            </a:r>
            <a:endParaRPr sz="1500"/>
          </a:p>
        </p:txBody>
      </p:sp>
      <p:cxnSp>
        <p:nvCxnSpPr>
          <p:cNvPr id="215" name="Google Shape;215;p36"/>
          <p:cNvCxnSpPr>
            <a:stCxn id="214" idx="0"/>
          </p:cNvCxnSpPr>
          <p:nvPr/>
        </p:nvCxnSpPr>
        <p:spPr>
          <a:xfrm flipH="1" rot="10800000">
            <a:off x="2773900" y="3383450"/>
            <a:ext cx="285300" cy="28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6" name="Google Shape;216;p36"/>
          <p:cNvSpPr txBox="1"/>
          <p:nvPr>
            <p:ph idx="1" type="body"/>
          </p:nvPr>
        </p:nvSpPr>
        <p:spPr>
          <a:xfrm>
            <a:off x="4090200" y="3670550"/>
            <a:ext cx="2273700" cy="509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Iterate through candidate antecedents (previously occurring mentions)</a:t>
            </a:r>
            <a:endParaRPr sz="1500"/>
          </a:p>
        </p:txBody>
      </p:sp>
      <p:cxnSp>
        <p:nvCxnSpPr>
          <p:cNvPr id="217" name="Google Shape;217;p36"/>
          <p:cNvCxnSpPr>
            <a:endCxn id="213" idx="2"/>
          </p:cNvCxnSpPr>
          <p:nvPr/>
        </p:nvCxnSpPr>
        <p:spPr>
          <a:xfrm rot="10800000">
            <a:off x="4229097" y="3328150"/>
            <a:ext cx="323400" cy="37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8" name="Google Shape;218;p36"/>
          <p:cNvSpPr txBox="1"/>
          <p:nvPr>
            <p:ph idx="1" type="body"/>
          </p:nvPr>
        </p:nvSpPr>
        <p:spPr>
          <a:xfrm>
            <a:off x="6223800" y="2984750"/>
            <a:ext cx="2273700" cy="509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Coreferent mentions pairs should get high probability, others should get low prob</a:t>
            </a:r>
            <a:endParaRPr sz="1500"/>
          </a:p>
        </p:txBody>
      </p:sp>
      <p:cxnSp>
        <p:nvCxnSpPr>
          <p:cNvPr id="219" name="Google Shape;219;p36"/>
          <p:cNvCxnSpPr>
            <a:stCxn id="218" idx="1"/>
          </p:cNvCxnSpPr>
          <p:nvPr/>
        </p:nvCxnSpPr>
        <p:spPr>
          <a:xfrm rot="10800000">
            <a:off x="5675700" y="3049550"/>
            <a:ext cx="548100" cy="1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Method 1: Mention-Pair Test Time</a:t>
            </a:r>
            <a:endParaRPr sz="2600"/>
          </a:p>
        </p:txBody>
      </p:sp>
      <p:sp>
        <p:nvSpPr>
          <p:cNvPr id="225" name="Google Shape;225;p37"/>
          <p:cNvSpPr txBox="1"/>
          <p:nvPr>
            <p:ph idx="1" type="body"/>
          </p:nvPr>
        </p:nvSpPr>
        <p:spPr>
          <a:xfrm>
            <a:off x="228600" y="1085850"/>
            <a:ext cx="8763000" cy="1049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On inference, pick some threshold (e.g., 0.5) and add coreference links between mention pairs where                    is above the threshold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Take the </a:t>
            </a:r>
            <a:r>
              <a:rPr b="1" lang="en" sz="1500"/>
              <a:t>transitive</a:t>
            </a:r>
            <a:r>
              <a:rPr lang="en" sz="1500"/>
              <a:t> closure to get the clustering </a:t>
            </a:r>
            <a:endParaRPr sz="1500"/>
          </a:p>
        </p:txBody>
      </p:sp>
      <p:pic>
        <p:nvPicPr>
          <p:cNvPr descr="p(\mathbf{m_i},\mathbf{m_j})" id="226" name="Google Shape;22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475" y="1492913"/>
            <a:ext cx="820475" cy="20511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7"/>
          <p:cNvSpPr/>
          <p:nvPr/>
        </p:nvSpPr>
        <p:spPr>
          <a:xfrm>
            <a:off x="855400" y="18865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8" name="Google Shape;228;p37"/>
          <p:cNvSpPr/>
          <p:nvPr/>
        </p:nvSpPr>
        <p:spPr>
          <a:xfrm>
            <a:off x="2455600" y="18865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Nader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9" name="Google Shape;229;p37"/>
          <p:cNvSpPr/>
          <p:nvPr/>
        </p:nvSpPr>
        <p:spPr>
          <a:xfrm>
            <a:off x="4055800" y="18865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he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0" name="Google Shape;230;p37"/>
          <p:cNvSpPr/>
          <p:nvPr/>
        </p:nvSpPr>
        <p:spPr>
          <a:xfrm>
            <a:off x="5579800" y="18865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1" name="Google Shape;231;p37"/>
          <p:cNvSpPr/>
          <p:nvPr/>
        </p:nvSpPr>
        <p:spPr>
          <a:xfrm>
            <a:off x="7180000" y="18865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she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32" name="Google Shape;232;p37"/>
          <p:cNvCxnSpPr>
            <a:stCxn id="231" idx="2"/>
            <a:endCxn id="227" idx="2"/>
          </p:cNvCxnSpPr>
          <p:nvPr/>
        </p:nvCxnSpPr>
        <p:spPr>
          <a:xfrm rot="5400000">
            <a:off x="4532950" y="-788830"/>
            <a:ext cx="600" cy="6324600"/>
          </a:xfrm>
          <a:prstGeom prst="bentConnector3">
            <a:avLst>
              <a:gd fmla="val 86459140" name="adj1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" name="Google Shape;233;p37"/>
          <p:cNvCxnSpPr>
            <a:stCxn id="229" idx="2"/>
            <a:endCxn id="228" idx="2"/>
          </p:cNvCxnSpPr>
          <p:nvPr/>
        </p:nvCxnSpPr>
        <p:spPr>
          <a:xfrm rot="5400000">
            <a:off x="3770950" y="1573370"/>
            <a:ext cx="600" cy="1600200"/>
          </a:xfrm>
          <a:prstGeom prst="bentConnector3">
            <a:avLst>
              <a:gd fmla="val 39687500" name="adj1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" name="Google Shape;234;p37"/>
          <p:cNvCxnSpPr>
            <a:stCxn id="231" idx="2"/>
            <a:endCxn id="230" idx="2"/>
          </p:cNvCxnSpPr>
          <p:nvPr/>
        </p:nvCxnSpPr>
        <p:spPr>
          <a:xfrm rot="5400000">
            <a:off x="6895150" y="1573370"/>
            <a:ext cx="600" cy="1600200"/>
          </a:xfrm>
          <a:prstGeom prst="bentConnector3">
            <a:avLst>
              <a:gd fmla="val 39687500" name="adj1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5" name="Google Shape;235;p37"/>
          <p:cNvSpPr/>
          <p:nvPr/>
        </p:nvSpPr>
        <p:spPr>
          <a:xfrm>
            <a:off x="855400" y="37153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6" name="Google Shape;236;p37"/>
          <p:cNvSpPr/>
          <p:nvPr/>
        </p:nvSpPr>
        <p:spPr>
          <a:xfrm>
            <a:off x="2455600" y="37153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Nader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7" name="Google Shape;237;p37"/>
          <p:cNvSpPr/>
          <p:nvPr/>
        </p:nvSpPr>
        <p:spPr>
          <a:xfrm>
            <a:off x="4055800" y="37153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he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8" name="Google Shape;238;p37"/>
          <p:cNvSpPr/>
          <p:nvPr/>
        </p:nvSpPr>
        <p:spPr>
          <a:xfrm>
            <a:off x="5579800" y="37153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9" name="Google Shape;239;p37"/>
          <p:cNvSpPr/>
          <p:nvPr/>
        </p:nvSpPr>
        <p:spPr>
          <a:xfrm>
            <a:off x="7180000" y="37153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she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0" name="Google Shape;240;p37"/>
          <p:cNvCxnSpPr>
            <a:stCxn id="239" idx="2"/>
            <a:endCxn id="235" idx="2"/>
          </p:cNvCxnSpPr>
          <p:nvPr/>
        </p:nvCxnSpPr>
        <p:spPr>
          <a:xfrm rot="5400000">
            <a:off x="4532950" y="1039970"/>
            <a:ext cx="600" cy="6324600"/>
          </a:xfrm>
          <a:prstGeom prst="bentConnector3">
            <a:avLst>
              <a:gd fmla="val 81334140" name="adj1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1" name="Google Shape;241;p37"/>
          <p:cNvCxnSpPr>
            <a:stCxn id="237" idx="2"/>
            <a:endCxn id="236" idx="2"/>
          </p:cNvCxnSpPr>
          <p:nvPr/>
        </p:nvCxnSpPr>
        <p:spPr>
          <a:xfrm rot="5400000">
            <a:off x="3770950" y="3402170"/>
            <a:ext cx="600" cy="1600200"/>
          </a:xfrm>
          <a:prstGeom prst="bentConnector3">
            <a:avLst>
              <a:gd fmla="val 39687500" name="adj1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" name="Google Shape;242;p37"/>
          <p:cNvCxnSpPr>
            <a:stCxn id="239" idx="2"/>
            <a:endCxn id="238" idx="2"/>
          </p:cNvCxnSpPr>
          <p:nvPr/>
        </p:nvCxnSpPr>
        <p:spPr>
          <a:xfrm rot="5400000">
            <a:off x="6895150" y="3402170"/>
            <a:ext cx="600" cy="1600200"/>
          </a:xfrm>
          <a:prstGeom prst="bentConnector3">
            <a:avLst>
              <a:gd fmla="val 39687500" name="adj1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3" name="Google Shape;243;p37"/>
          <p:cNvCxnSpPr>
            <a:stCxn id="238" idx="0"/>
            <a:endCxn id="235" idx="0"/>
          </p:cNvCxnSpPr>
          <p:nvPr/>
        </p:nvCxnSpPr>
        <p:spPr>
          <a:xfrm rot="5400000">
            <a:off x="3732850" y="1353470"/>
            <a:ext cx="600" cy="4724400"/>
          </a:xfrm>
          <a:prstGeom prst="bentConnector3">
            <a:avLst>
              <a:gd fmla="val -27449193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Method 1: Mention-Pair Disadvantages</a:t>
            </a:r>
            <a:endParaRPr sz="2600"/>
          </a:p>
        </p:txBody>
      </p:sp>
      <p:sp>
        <p:nvSpPr>
          <p:cNvPr id="249" name="Google Shape;249;p38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Clear advantage is simplicity, but has one main problem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Does not directly </a:t>
            </a:r>
            <a:r>
              <a:rPr b="1" lang="en" sz="1500"/>
              <a:t>rank</a:t>
            </a:r>
            <a:r>
              <a:rPr lang="en" sz="1500"/>
              <a:t> candidate antecedents to each other, so it’s not trained to decide, between two likely antecedents, which one is in fact better</a:t>
            </a:r>
            <a:br>
              <a:rPr lang="en" sz="1500"/>
            </a:br>
            <a:endParaRPr sz="1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Method 2: Mention Ranking</a:t>
            </a:r>
            <a:endParaRPr sz="2600"/>
          </a:p>
        </p:txBody>
      </p:sp>
      <p:sp>
        <p:nvSpPr>
          <p:cNvPr id="255" name="Google Shape;255;p39"/>
          <p:cNvSpPr txBox="1"/>
          <p:nvPr>
            <p:ph idx="1" type="body"/>
          </p:nvPr>
        </p:nvSpPr>
        <p:spPr>
          <a:xfrm>
            <a:off x="228600" y="1085850"/>
            <a:ext cx="8763000" cy="127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Assign each mention its highest scoring candidate antecedent according to the model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Dummy NA mention allows model to decline link the current mention to anything (“singleton” or “first” mention)</a:t>
            </a:r>
            <a:endParaRPr sz="1500"/>
          </a:p>
        </p:txBody>
      </p:sp>
      <p:sp>
        <p:nvSpPr>
          <p:cNvPr id="256" name="Google Shape;256;p39"/>
          <p:cNvSpPr txBox="1"/>
          <p:nvPr>
            <p:ph idx="1" type="body"/>
          </p:nvPr>
        </p:nvSpPr>
        <p:spPr>
          <a:xfrm>
            <a:off x="325700" y="2044500"/>
            <a:ext cx="8665800" cy="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500"/>
              <a:t>“I voted for </a:t>
            </a:r>
            <a:r>
              <a:rPr b="1" i="1" lang="en" sz="1500"/>
              <a:t>Nader</a:t>
            </a:r>
            <a:r>
              <a:rPr i="1" lang="en" sz="1500"/>
              <a:t> because </a:t>
            </a:r>
            <a:r>
              <a:rPr b="1" i="1" lang="en" sz="1500"/>
              <a:t>he</a:t>
            </a:r>
            <a:r>
              <a:rPr i="1" lang="en" sz="1500"/>
              <a:t> was most aligned with </a:t>
            </a:r>
            <a:r>
              <a:rPr b="1" i="1" lang="en" sz="1500"/>
              <a:t>my</a:t>
            </a:r>
            <a:r>
              <a:rPr i="1" lang="en" sz="1500"/>
              <a:t> values,” </a:t>
            </a:r>
            <a:r>
              <a:rPr b="1" i="1" lang="en" sz="1500"/>
              <a:t>she</a:t>
            </a:r>
            <a:r>
              <a:rPr i="1" lang="en" sz="1500"/>
              <a:t> said.</a:t>
            </a:r>
            <a:endParaRPr i="1" sz="1500"/>
          </a:p>
        </p:txBody>
      </p:sp>
      <p:sp>
        <p:nvSpPr>
          <p:cNvPr id="257" name="Google Shape;257;p39"/>
          <p:cNvSpPr/>
          <p:nvPr/>
        </p:nvSpPr>
        <p:spPr>
          <a:xfrm>
            <a:off x="1617400" y="27247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8" name="Google Shape;258;p39"/>
          <p:cNvSpPr/>
          <p:nvPr/>
        </p:nvSpPr>
        <p:spPr>
          <a:xfrm>
            <a:off x="3217600" y="27247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Nader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59;p39"/>
          <p:cNvSpPr/>
          <p:nvPr/>
        </p:nvSpPr>
        <p:spPr>
          <a:xfrm>
            <a:off x="4817800" y="27247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he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" name="Google Shape;260;p39"/>
          <p:cNvSpPr/>
          <p:nvPr/>
        </p:nvSpPr>
        <p:spPr>
          <a:xfrm>
            <a:off x="6341800" y="27247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1" name="Google Shape;261;p39"/>
          <p:cNvSpPr/>
          <p:nvPr/>
        </p:nvSpPr>
        <p:spPr>
          <a:xfrm>
            <a:off x="7942000" y="27247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she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2" name="Google Shape;262;p39"/>
          <p:cNvCxnSpPr>
            <a:stCxn id="261" idx="2"/>
            <a:endCxn id="257" idx="2"/>
          </p:cNvCxnSpPr>
          <p:nvPr/>
        </p:nvCxnSpPr>
        <p:spPr>
          <a:xfrm rot="5400000">
            <a:off x="5294950" y="49370"/>
            <a:ext cx="600" cy="6324600"/>
          </a:xfrm>
          <a:prstGeom prst="bentConnector3">
            <a:avLst>
              <a:gd fmla="val 127220833" name="adj1"/>
            </a:avLst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63" name="Google Shape;263;p39"/>
          <p:cNvCxnSpPr>
            <a:stCxn id="261" idx="2"/>
            <a:endCxn id="258" idx="2"/>
          </p:cNvCxnSpPr>
          <p:nvPr/>
        </p:nvCxnSpPr>
        <p:spPr>
          <a:xfrm rot="5400000">
            <a:off x="6095050" y="849470"/>
            <a:ext cx="600" cy="4724400"/>
          </a:xfrm>
          <a:prstGeom prst="bentConnector3">
            <a:avLst>
              <a:gd fmla="val 105095833" name="adj1"/>
            </a:avLst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64" name="Google Shape;264;p39"/>
          <p:cNvCxnSpPr>
            <a:stCxn id="261" idx="2"/>
            <a:endCxn id="259" idx="2"/>
          </p:cNvCxnSpPr>
          <p:nvPr/>
        </p:nvCxnSpPr>
        <p:spPr>
          <a:xfrm rot="5400000">
            <a:off x="6895150" y="1649570"/>
            <a:ext cx="600" cy="3124200"/>
          </a:xfrm>
          <a:prstGeom prst="bentConnector3">
            <a:avLst>
              <a:gd fmla="val 79287500" name="adj1"/>
            </a:avLst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65" name="Google Shape;265;p39"/>
          <p:cNvCxnSpPr>
            <a:stCxn id="261" idx="2"/>
            <a:endCxn id="260" idx="2"/>
          </p:cNvCxnSpPr>
          <p:nvPr/>
        </p:nvCxnSpPr>
        <p:spPr>
          <a:xfrm rot="5400000">
            <a:off x="7657150" y="2411570"/>
            <a:ext cx="600" cy="1600200"/>
          </a:xfrm>
          <a:prstGeom prst="bentConnector3">
            <a:avLst>
              <a:gd fmla="val 57166667" name="adj1"/>
            </a:avLst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66" name="Google Shape;266;p39"/>
          <p:cNvSpPr txBox="1"/>
          <p:nvPr/>
        </p:nvSpPr>
        <p:spPr>
          <a:xfrm>
            <a:off x="4302850" y="4203300"/>
            <a:ext cx="2478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est antecedent for </a:t>
            </a:r>
            <a:r>
              <a:rPr i="1"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she</a:t>
            </a: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?</a:t>
            </a:r>
            <a:endParaRPr sz="1200"/>
          </a:p>
        </p:txBody>
      </p:sp>
      <p:sp>
        <p:nvSpPr>
          <p:cNvPr id="267" name="Google Shape;267;p39"/>
          <p:cNvSpPr/>
          <p:nvPr/>
        </p:nvSpPr>
        <p:spPr>
          <a:xfrm>
            <a:off x="199100" y="27247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8" name="Google Shape;268;p39"/>
          <p:cNvCxnSpPr>
            <a:stCxn id="261" idx="2"/>
            <a:endCxn id="267" idx="2"/>
          </p:cNvCxnSpPr>
          <p:nvPr/>
        </p:nvCxnSpPr>
        <p:spPr>
          <a:xfrm rot="5400000">
            <a:off x="4585750" y="-659830"/>
            <a:ext cx="600" cy="7743000"/>
          </a:xfrm>
          <a:prstGeom prst="bentConnector3">
            <a:avLst>
              <a:gd fmla="val 154463307" name="adj1"/>
            </a:avLst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Method 2: Mention Ranking</a:t>
            </a:r>
            <a:endParaRPr sz="2600"/>
          </a:p>
        </p:txBody>
      </p:sp>
      <p:sp>
        <p:nvSpPr>
          <p:cNvPr id="274" name="Google Shape;274;p40"/>
          <p:cNvSpPr txBox="1"/>
          <p:nvPr>
            <p:ph idx="1" type="body"/>
          </p:nvPr>
        </p:nvSpPr>
        <p:spPr>
          <a:xfrm>
            <a:off x="228600" y="1085850"/>
            <a:ext cx="8763000" cy="127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Assign each mention its highest scoring candidate antecedent according to the model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Dummy NA mention allows model to decline link the current mention to anything (“singleton” or “first” mention)</a:t>
            </a:r>
            <a:endParaRPr sz="1500"/>
          </a:p>
        </p:txBody>
      </p:sp>
      <p:sp>
        <p:nvSpPr>
          <p:cNvPr id="275" name="Google Shape;275;p40"/>
          <p:cNvSpPr txBox="1"/>
          <p:nvPr>
            <p:ph idx="1" type="body"/>
          </p:nvPr>
        </p:nvSpPr>
        <p:spPr>
          <a:xfrm>
            <a:off x="325700" y="2044500"/>
            <a:ext cx="8665800" cy="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500"/>
              <a:t>“I voted for </a:t>
            </a:r>
            <a:r>
              <a:rPr b="1" i="1" lang="en" sz="1500"/>
              <a:t>Nader</a:t>
            </a:r>
            <a:r>
              <a:rPr i="1" lang="en" sz="1500"/>
              <a:t> because </a:t>
            </a:r>
            <a:r>
              <a:rPr b="1" i="1" lang="en" sz="1500"/>
              <a:t>he</a:t>
            </a:r>
            <a:r>
              <a:rPr i="1" lang="en" sz="1500"/>
              <a:t> was most aligned with </a:t>
            </a:r>
            <a:r>
              <a:rPr b="1" i="1" lang="en" sz="1500"/>
              <a:t>my</a:t>
            </a:r>
            <a:r>
              <a:rPr i="1" lang="en" sz="1500"/>
              <a:t> values,” </a:t>
            </a:r>
            <a:r>
              <a:rPr b="1" i="1" lang="en" sz="1500"/>
              <a:t>she</a:t>
            </a:r>
            <a:r>
              <a:rPr i="1" lang="en" sz="1500"/>
              <a:t> said.</a:t>
            </a:r>
            <a:endParaRPr i="1" sz="1500"/>
          </a:p>
        </p:txBody>
      </p:sp>
      <p:sp>
        <p:nvSpPr>
          <p:cNvPr id="276" name="Google Shape;276;p40"/>
          <p:cNvSpPr/>
          <p:nvPr/>
        </p:nvSpPr>
        <p:spPr>
          <a:xfrm>
            <a:off x="1617400" y="27247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7" name="Google Shape;277;p40"/>
          <p:cNvSpPr/>
          <p:nvPr/>
        </p:nvSpPr>
        <p:spPr>
          <a:xfrm>
            <a:off x="3217600" y="27247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Nader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8" name="Google Shape;278;p40"/>
          <p:cNvSpPr/>
          <p:nvPr/>
        </p:nvSpPr>
        <p:spPr>
          <a:xfrm>
            <a:off x="4817800" y="27247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he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9" name="Google Shape;279;p40"/>
          <p:cNvSpPr/>
          <p:nvPr/>
        </p:nvSpPr>
        <p:spPr>
          <a:xfrm>
            <a:off x="6341800" y="27247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7942000" y="27247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she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81" name="Google Shape;281;p40"/>
          <p:cNvCxnSpPr>
            <a:stCxn id="280" idx="2"/>
            <a:endCxn id="276" idx="2"/>
          </p:cNvCxnSpPr>
          <p:nvPr/>
        </p:nvCxnSpPr>
        <p:spPr>
          <a:xfrm rot="5400000">
            <a:off x="5294950" y="49370"/>
            <a:ext cx="600" cy="6324600"/>
          </a:xfrm>
          <a:prstGeom prst="bentConnector3">
            <a:avLst>
              <a:gd fmla="val 127220833" name="adj1"/>
            </a:avLst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82" name="Google Shape;282;p40"/>
          <p:cNvCxnSpPr>
            <a:stCxn id="280" idx="2"/>
            <a:endCxn id="277" idx="2"/>
          </p:cNvCxnSpPr>
          <p:nvPr/>
        </p:nvCxnSpPr>
        <p:spPr>
          <a:xfrm rot="5400000">
            <a:off x="6095050" y="849470"/>
            <a:ext cx="600" cy="4724400"/>
          </a:xfrm>
          <a:prstGeom prst="bentConnector3">
            <a:avLst>
              <a:gd fmla="val 105095833" name="adj1"/>
            </a:avLst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83" name="Google Shape;283;p40"/>
          <p:cNvCxnSpPr>
            <a:stCxn id="280" idx="2"/>
            <a:endCxn id="278" idx="2"/>
          </p:cNvCxnSpPr>
          <p:nvPr/>
        </p:nvCxnSpPr>
        <p:spPr>
          <a:xfrm rot="5400000">
            <a:off x="6895150" y="1649570"/>
            <a:ext cx="600" cy="3124200"/>
          </a:xfrm>
          <a:prstGeom prst="bentConnector3">
            <a:avLst>
              <a:gd fmla="val 79287500" name="adj1"/>
            </a:avLst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84" name="Google Shape;284;p40"/>
          <p:cNvCxnSpPr>
            <a:stCxn id="280" idx="2"/>
            <a:endCxn id="279" idx="2"/>
          </p:cNvCxnSpPr>
          <p:nvPr/>
        </p:nvCxnSpPr>
        <p:spPr>
          <a:xfrm rot="5400000">
            <a:off x="7657150" y="2411570"/>
            <a:ext cx="600" cy="1600200"/>
          </a:xfrm>
          <a:prstGeom prst="bentConnector3">
            <a:avLst>
              <a:gd fmla="val 57166667" name="adj1"/>
            </a:avLst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85" name="Google Shape;285;p40"/>
          <p:cNvSpPr txBox="1"/>
          <p:nvPr/>
        </p:nvSpPr>
        <p:spPr>
          <a:xfrm>
            <a:off x="4302850" y="4203300"/>
            <a:ext cx="276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alculate the softmax prob</a:t>
            </a:r>
            <a:endParaRPr sz="1200"/>
          </a:p>
        </p:txBody>
      </p:sp>
      <p:sp>
        <p:nvSpPr>
          <p:cNvPr id="286" name="Google Shape;286;p40"/>
          <p:cNvSpPr/>
          <p:nvPr/>
        </p:nvSpPr>
        <p:spPr>
          <a:xfrm>
            <a:off x="199100" y="27247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87" name="Google Shape;287;p40"/>
          <p:cNvCxnSpPr>
            <a:stCxn id="280" idx="2"/>
            <a:endCxn id="286" idx="2"/>
          </p:cNvCxnSpPr>
          <p:nvPr/>
        </p:nvCxnSpPr>
        <p:spPr>
          <a:xfrm rot="5400000">
            <a:off x="4585750" y="-659830"/>
            <a:ext cx="600" cy="7743000"/>
          </a:xfrm>
          <a:prstGeom prst="bentConnector3">
            <a:avLst>
              <a:gd fmla="val 154463307" name="adj1"/>
            </a:avLst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88" name="Google Shape;288;p40"/>
          <p:cNvSpPr txBox="1"/>
          <p:nvPr>
            <p:ph idx="1" type="body"/>
          </p:nvPr>
        </p:nvSpPr>
        <p:spPr>
          <a:xfrm>
            <a:off x="685800" y="3744050"/>
            <a:ext cx="1452600" cy="342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FF"/>
                </a:solidFill>
              </a:rPr>
              <a:t>p(NA, she) = 0.1</a:t>
            </a:r>
            <a:endParaRPr sz="1100">
              <a:solidFill>
                <a:srgbClr val="FF00FF"/>
              </a:solidFill>
            </a:endParaRPr>
          </a:p>
        </p:txBody>
      </p:sp>
      <p:sp>
        <p:nvSpPr>
          <p:cNvPr id="289" name="Google Shape;289;p40"/>
          <p:cNvSpPr txBox="1"/>
          <p:nvPr>
            <p:ph idx="1" type="body"/>
          </p:nvPr>
        </p:nvSpPr>
        <p:spPr>
          <a:xfrm>
            <a:off x="2122539" y="3591650"/>
            <a:ext cx="1452600" cy="342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FF"/>
                </a:solidFill>
              </a:rPr>
              <a:t>p(I, she) = 0.5</a:t>
            </a:r>
            <a:endParaRPr sz="1100">
              <a:solidFill>
                <a:srgbClr val="FF00FF"/>
              </a:solidFill>
            </a:endParaRPr>
          </a:p>
        </p:txBody>
      </p:sp>
      <p:sp>
        <p:nvSpPr>
          <p:cNvPr id="290" name="Google Shape;290;p40"/>
          <p:cNvSpPr txBox="1"/>
          <p:nvPr>
            <p:ph idx="1" type="body"/>
          </p:nvPr>
        </p:nvSpPr>
        <p:spPr>
          <a:xfrm>
            <a:off x="3689555" y="3461373"/>
            <a:ext cx="1452600" cy="342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FF"/>
                </a:solidFill>
              </a:rPr>
              <a:t>p(Nader, she) = 0.1</a:t>
            </a:r>
            <a:endParaRPr sz="1100">
              <a:solidFill>
                <a:srgbClr val="FF00FF"/>
              </a:solidFill>
            </a:endParaRPr>
          </a:p>
        </p:txBody>
      </p:sp>
      <p:sp>
        <p:nvSpPr>
          <p:cNvPr id="291" name="Google Shape;291;p40"/>
          <p:cNvSpPr txBox="1"/>
          <p:nvPr>
            <p:ph idx="1" type="body"/>
          </p:nvPr>
        </p:nvSpPr>
        <p:spPr>
          <a:xfrm>
            <a:off x="5304503" y="3308973"/>
            <a:ext cx="1452600" cy="342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FF"/>
                </a:solidFill>
              </a:rPr>
              <a:t>p(he, she) = 0.1</a:t>
            </a:r>
            <a:endParaRPr sz="1100">
              <a:solidFill>
                <a:srgbClr val="FF00FF"/>
              </a:solidFill>
            </a:endParaRPr>
          </a:p>
        </p:txBody>
      </p:sp>
      <p:sp>
        <p:nvSpPr>
          <p:cNvPr id="292" name="Google Shape;292;p40"/>
          <p:cNvSpPr txBox="1"/>
          <p:nvPr>
            <p:ph idx="1" type="body"/>
          </p:nvPr>
        </p:nvSpPr>
        <p:spPr>
          <a:xfrm>
            <a:off x="6817442" y="3167634"/>
            <a:ext cx="1452600" cy="342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FF"/>
                </a:solidFill>
              </a:rPr>
              <a:t>p(my, she) = 0.2</a:t>
            </a:r>
            <a:endParaRPr sz="11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Announcement</a:t>
            </a:r>
            <a:endParaRPr sz="2600"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228600" y="971550"/>
            <a:ext cx="8763000" cy="34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TA announcements (if any)...</a:t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Method 2: Mention Ranking</a:t>
            </a:r>
            <a:endParaRPr sz="2600"/>
          </a:p>
        </p:txBody>
      </p:sp>
      <p:sp>
        <p:nvSpPr>
          <p:cNvPr id="298" name="Google Shape;298;p41"/>
          <p:cNvSpPr txBox="1"/>
          <p:nvPr>
            <p:ph idx="1" type="body"/>
          </p:nvPr>
        </p:nvSpPr>
        <p:spPr>
          <a:xfrm>
            <a:off x="228600" y="1085850"/>
            <a:ext cx="8763000" cy="127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Assign each mention its highest scoring candidate antecedent according to the model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Dummy NA mention allows model to decline link the current mention to anything (“singleton” or “first” mention)</a:t>
            </a:r>
            <a:endParaRPr sz="1500"/>
          </a:p>
        </p:txBody>
      </p:sp>
      <p:sp>
        <p:nvSpPr>
          <p:cNvPr id="299" name="Google Shape;299;p41"/>
          <p:cNvSpPr txBox="1"/>
          <p:nvPr>
            <p:ph idx="1" type="body"/>
          </p:nvPr>
        </p:nvSpPr>
        <p:spPr>
          <a:xfrm>
            <a:off x="325700" y="2044500"/>
            <a:ext cx="8665800" cy="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500"/>
              <a:t>“I voted for </a:t>
            </a:r>
            <a:r>
              <a:rPr b="1" i="1" lang="en" sz="1500"/>
              <a:t>Nader</a:t>
            </a:r>
            <a:r>
              <a:rPr i="1" lang="en" sz="1500"/>
              <a:t> because </a:t>
            </a:r>
            <a:r>
              <a:rPr b="1" i="1" lang="en" sz="1500"/>
              <a:t>he</a:t>
            </a:r>
            <a:r>
              <a:rPr i="1" lang="en" sz="1500"/>
              <a:t> was most aligned with </a:t>
            </a:r>
            <a:r>
              <a:rPr b="1" i="1" lang="en" sz="1500"/>
              <a:t>my</a:t>
            </a:r>
            <a:r>
              <a:rPr i="1" lang="en" sz="1500"/>
              <a:t> values,” </a:t>
            </a:r>
            <a:r>
              <a:rPr b="1" i="1" lang="en" sz="1500"/>
              <a:t>she</a:t>
            </a:r>
            <a:r>
              <a:rPr i="1" lang="en" sz="1500"/>
              <a:t> said.</a:t>
            </a:r>
            <a:endParaRPr i="1" sz="1500"/>
          </a:p>
        </p:txBody>
      </p:sp>
      <p:sp>
        <p:nvSpPr>
          <p:cNvPr id="300" name="Google Shape;300;p41"/>
          <p:cNvSpPr/>
          <p:nvPr/>
        </p:nvSpPr>
        <p:spPr>
          <a:xfrm>
            <a:off x="1617400" y="27247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1" name="Google Shape;301;p41"/>
          <p:cNvSpPr/>
          <p:nvPr/>
        </p:nvSpPr>
        <p:spPr>
          <a:xfrm>
            <a:off x="3217600" y="27247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Nader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2" name="Google Shape;302;p41"/>
          <p:cNvSpPr/>
          <p:nvPr/>
        </p:nvSpPr>
        <p:spPr>
          <a:xfrm>
            <a:off x="4817800" y="27247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he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3" name="Google Shape;303;p41"/>
          <p:cNvSpPr/>
          <p:nvPr/>
        </p:nvSpPr>
        <p:spPr>
          <a:xfrm>
            <a:off x="6341800" y="27247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4" name="Google Shape;304;p41"/>
          <p:cNvSpPr/>
          <p:nvPr/>
        </p:nvSpPr>
        <p:spPr>
          <a:xfrm>
            <a:off x="7942000" y="27247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she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05" name="Google Shape;305;p41"/>
          <p:cNvCxnSpPr>
            <a:stCxn id="304" idx="2"/>
            <a:endCxn id="300" idx="2"/>
          </p:cNvCxnSpPr>
          <p:nvPr/>
        </p:nvCxnSpPr>
        <p:spPr>
          <a:xfrm rot="5400000">
            <a:off x="5294950" y="49370"/>
            <a:ext cx="600" cy="6324600"/>
          </a:xfrm>
          <a:prstGeom prst="bentConnector3">
            <a:avLst>
              <a:gd fmla="val 127220833" name="adj1"/>
            </a:avLst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06" name="Google Shape;306;p41"/>
          <p:cNvSpPr txBox="1"/>
          <p:nvPr/>
        </p:nvSpPr>
        <p:spPr>
          <a:xfrm>
            <a:off x="4302850" y="4203300"/>
            <a:ext cx="2478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Only add the highest scoring coreference link</a:t>
            </a:r>
            <a:endParaRPr sz="1200"/>
          </a:p>
        </p:txBody>
      </p:sp>
      <p:sp>
        <p:nvSpPr>
          <p:cNvPr id="307" name="Google Shape;307;p41"/>
          <p:cNvSpPr/>
          <p:nvPr/>
        </p:nvSpPr>
        <p:spPr>
          <a:xfrm>
            <a:off x="199100" y="2724770"/>
            <a:ext cx="1031100" cy="48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8" name="Google Shape;308;p41"/>
          <p:cNvSpPr txBox="1"/>
          <p:nvPr>
            <p:ph idx="1" type="body"/>
          </p:nvPr>
        </p:nvSpPr>
        <p:spPr>
          <a:xfrm>
            <a:off x="685800" y="3744050"/>
            <a:ext cx="1452600" cy="342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FF"/>
                </a:solidFill>
              </a:rPr>
              <a:t>p(NA, she) = 0.1</a:t>
            </a:r>
            <a:endParaRPr sz="1100">
              <a:solidFill>
                <a:srgbClr val="FF00FF"/>
              </a:solidFill>
            </a:endParaRPr>
          </a:p>
        </p:txBody>
      </p:sp>
      <p:sp>
        <p:nvSpPr>
          <p:cNvPr id="309" name="Google Shape;309;p41"/>
          <p:cNvSpPr txBox="1"/>
          <p:nvPr>
            <p:ph idx="1" type="body"/>
          </p:nvPr>
        </p:nvSpPr>
        <p:spPr>
          <a:xfrm>
            <a:off x="2122539" y="3591650"/>
            <a:ext cx="1452600" cy="342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FF"/>
                </a:solidFill>
              </a:rPr>
              <a:t>p(I, she) = 0.5</a:t>
            </a:r>
            <a:endParaRPr sz="1100">
              <a:solidFill>
                <a:srgbClr val="FF00FF"/>
              </a:solidFill>
            </a:endParaRPr>
          </a:p>
        </p:txBody>
      </p:sp>
      <p:sp>
        <p:nvSpPr>
          <p:cNvPr id="310" name="Google Shape;310;p41"/>
          <p:cNvSpPr txBox="1"/>
          <p:nvPr>
            <p:ph idx="1" type="body"/>
          </p:nvPr>
        </p:nvSpPr>
        <p:spPr>
          <a:xfrm>
            <a:off x="3689555" y="3461373"/>
            <a:ext cx="1452600" cy="342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FF"/>
                </a:solidFill>
              </a:rPr>
              <a:t>p(Nader, she) = 0.1</a:t>
            </a:r>
            <a:endParaRPr sz="1100">
              <a:solidFill>
                <a:srgbClr val="FF00FF"/>
              </a:solidFill>
            </a:endParaRPr>
          </a:p>
        </p:txBody>
      </p:sp>
      <p:sp>
        <p:nvSpPr>
          <p:cNvPr id="311" name="Google Shape;311;p41"/>
          <p:cNvSpPr txBox="1"/>
          <p:nvPr>
            <p:ph idx="1" type="body"/>
          </p:nvPr>
        </p:nvSpPr>
        <p:spPr>
          <a:xfrm>
            <a:off x="5304503" y="3308973"/>
            <a:ext cx="1452600" cy="342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FF"/>
                </a:solidFill>
              </a:rPr>
              <a:t>p(he, she) = 0.1</a:t>
            </a:r>
            <a:endParaRPr sz="1100">
              <a:solidFill>
                <a:srgbClr val="FF00FF"/>
              </a:solidFill>
            </a:endParaRPr>
          </a:p>
        </p:txBody>
      </p:sp>
      <p:sp>
        <p:nvSpPr>
          <p:cNvPr id="312" name="Google Shape;312;p41"/>
          <p:cNvSpPr txBox="1"/>
          <p:nvPr>
            <p:ph idx="1" type="body"/>
          </p:nvPr>
        </p:nvSpPr>
        <p:spPr>
          <a:xfrm>
            <a:off x="6817442" y="3167634"/>
            <a:ext cx="1452600" cy="342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FF"/>
                </a:solidFill>
              </a:rPr>
              <a:t>p(my, she) = 0.2</a:t>
            </a:r>
            <a:endParaRPr sz="11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Method 2: Mention Ranking</a:t>
            </a:r>
            <a:endParaRPr sz="2600"/>
          </a:p>
        </p:txBody>
      </p:sp>
      <p:sp>
        <p:nvSpPr>
          <p:cNvPr id="318" name="Google Shape;318;p42"/>
          <p:cNvSpPr txBox="1"/>
          <p:nvPr>
            <p:ph idx="1" type="body"/>
          </p:nvPr>
        </p:nvSpPr>
        <p:spPr>
          <a:xfrm>
            <a:off x="228600" y="1085850"/>
            <a:ext cx="8763000" cy="127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Mathematically, we want to maximize this probability:</a:t>
            </a:r>
            <a:endParaRPr sz="1500"/>
          </a:p>
        </p:txBody>
      </p:sp>
      <p:pic>
        <p:nvPicPr>
          <p:cNvPr descr="\sum_{j=1}^{i-1} 1(y_{ij} = 1) p(\mathbf{m}_j,\mathbf{m}_i)" id="319" name="Google Shape;31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5222" y="1751547"/>
            <a:ext cx="3573550" cy="10844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2"/>
          <p:cNvSpPr txBox="1"/>
          <p:nvPr>
            <p:ph idx="1" type="body"/>
          </p:nvPr>
        </p:nvSpPr>
        <p:spPr>
          <a:xfrm>
            <a:off x="1498175" y="3218225"/>
            <a:ext cx="2273700" cy="509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Iterate through candidate antecedents (previously </a:t>
            </a:r>
            <a:r>
              <a:rPr lang="en" sz="1500"/>
              <a:t>occurring</a:t>
            </a:r>
            <a:r>
              <a:rPr lang="en" sz="1500"/>
              <a:t> mentions)</a:t>
            </a:r>
            <a:endParaRPr sz="1500"/>
          </a:p>
        </p:txBody>
      </p:sp>
      <p:sp>
        <p:nvSpPr>
          <p:cNvPr id="321" name="Google Shape;321;p42"/>
          <p:cNvSpPr txBox="1"/>
          <p:nvPr>
            <p:ph idx="1" type="body"/>
          </p:nvPr>
        </p:nvSpPr>
        <p:spPr>
          <a:xfrm>
            <a:off x="3707975" y="2913425"/>
            <a:ext cx="2273700" cy="742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For ones that are coreferent to </a:t>
            </a:r>
            <a:r>
              <a:rPr b="1" lang="en" sz="1500"/>
              <a:t>m</a:t>
            </a:r>
            <a:r>
              <a:rPr baseline="-25000" lang="en" sz="1500"/>
              <a:t>j</a:t>
            </a:r>
            <a:endParaRPr baseline="-25000" sz="1500"/>
          </a:p>
        </p:txBody>
      </p:sp>
      <p:sp>
        <p:nvSpPr>
          <p:cNvPr id="322" name="Google Shape;322;p42"/>
          <p:cNvSpPr txBox="1"/>
          <p:nvPr>
            <p:ph idx="1" type="body"/>
          </p:nvPr>
        </p:nvSpPr>
        <p:spPr>
          <a:xfrm>
            <a:off x="5689175" y="2761025"/>
            <a:ext cx="2440800" cy="742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…we want the model to assign a high probability</a:t>
            </a:r>
            <a:endParaRPr baseline="-25000" sz="1500"/>
          </a:p>
        </p:txBody>
      </p:sp>
      <p:cxnSp>
        <p:nvCxnSpPr>
          <p:cNvPr id="323" name="Google Shape;323;p42"/>
          <p:cNvCxnSpPr>
            <a:stCxn id="320" idx="0"/>
          </p:cNvCxnSpPr>
          <p:nvPr/>
        </p:nvCxnSpPr>
        <p:spPr>
          <a:xfrm flipH="1" rot="10800000">
            <a:off x="2635025" y="2931125"/>
            <a:ext cx="285300" cy="28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4" name="Google Shape;324;p42"/>
          <p:cNvCxnSpPr/>
          <p:nvPr/>
        </p:nvCxnSpPr>
        <p:spPr>
          <a:xfrm rot="10800000">
            <a:off x="4269600" y="2687825"/>
            <a:ext cx="17100" cy="36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5" name="Google Shape;325;p42"/>
          <p:cNvCxnSpPr/>
          <p:nvPr/>
        </p:nvCxnSpPr>
        <p:spPr>
          <a:xfrm rot="10800000">
            <a:off x="6070125" y="2571750"/>
            <a:ext cx="17100" cy="36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How do we compute the probabilities?</a:t>
            </a:r>
            <a:endParaRPr sz="2600"/>
          </a:p>
        </p:txBody>
      </p:sp>
      <p:sp>
        <p:nvSpPr>
          <p:cNvPr id="331" name="Google Shape;331;p43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For both mention-pair and mention ranking, there is a probability term that we have to compute.  We can compute using three main ways: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A non-neural </a:t>
            </a:r>
            <a:r>
              <a:rPr lang="en" sz="1600"/>
              <a:t>statistical</a:t>
            </a:r>
            <a:r>
              <a:rPr lang="en" sz="1600"/>
              <a:t> classifier (use features)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Simple neural network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More advanced model using LSTMs, attention, transformers</a:t>
            </a:r>
            <a:endParaRPr sz="1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Coreference Algorithms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 sz="2600"/>
              <a:t>A non-neural statistical classifier </a:t>
            </a:r>
            <a:endParaRPr sz="2600"/>
          </a:p>
        </p:txBody>
      </p:sp>
      <p:sp>
        <p:nvSpPr>
          <p:cNvPr id="342" name="Google Shape;342;p45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What features to use?</a:t>
            </a:r>
            <a:endParaRPr sz="1600"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Person/Number/Gender agreement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Jack gave </a:t>
            </a:r>
            <a:r>
              <a:rPr b="1" lang="en" sz="1600"/>
              <a:t>Mary</a:t>
            </a:r>
            <a:r>
              <a:rPr lang="en" sz="1600"/>
              <a:t> a gift. </a:t>
            </a:r>
            <a:r>
              <a:rPr b="1" lang="en" sz="1600"/>
              <a:t>She</a:t>
            </a:r>
            <a:r>
              <a:rPr lang="en" sz="1600"/>
              <a:t> was excited.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Semantic compatibility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 … the </a:t>
            </a:r>
            <a:r>
              <a:rPr b="1" lang="en" sz="1600"/>
              <a:t>mining conglomerate</a:t>
            </a:r>
            <a:r>
              <a:rPr lang="en" sz="1600"/>
              <a:t> … the </a:t>
            </a:r>
            <a:r>
              <a:rPr b="1" lang="en" sz="1600"/>
              <a:t>company</a:t>
            </a:r>
            <a:r>
              <a:rPr lang="en" sz="1600"/>
              <a:t> …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Certain syntactic constraints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John bought </a:t>
            </a:r>
            <a:r>
              <a:rPr b="1" lang="en" sz="1600"/>
              <a:t>him</a:t>
            </a:r>
            <a:r>
              <a:rPr lang="en" sz="1600"/>
              <a:t> a new car. [him can not be John]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More recently mentioned entities preferred for referenced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 sz="1600"/>
              <a:t>John</a:t>
            </a:r>
            <a:r>
              <a:rPr lang="en" sz="1600"/>
              <a:t> went to a movie. </a:t>
            </a:r>
            <a:r>
              <a:rPr b="1" lang="en" sz="1600"/>
              <a:t>Jack</a:t>
            </a:r>
            <a:r>
              <a:rPr lang="en" sz="1600"/>
              <a:t> went as well. </a:t>
            </a:r>
            <a:r>
              <a:rPr b="1" lang="en" sz="1600"/>
              <a:t>He</a:t>
            </a:r>
            <a:r>
              <a:rPr lang="en" sz="1600"/>
              <a:t> was not busy.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Grammatical Role: Prefer entities in the subject position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 sz="1600"/>
              <a:t>John</a:t>
            </a:r>
            <a:r>
              <a:rPr lang="en" sz="1600"/>
              <a:t> went to a movie with </a:t>
            </a:r>
            <a:r>
              <a:rPr b="1" lang="en" sz="1600"/>
              <a:t>Jack</a:t>
            </a:r>
            <a:r>
              <a:rPr lang="en" sz="1600"/>
              <a:t>. </a:t>
            </a:r>
            <a:r>
              <a:rPr b="1" lang="en" sz="1600"/>
              <a:t>He</a:t>
            </a:r>
            <a:r>
              <a:rPr lang="en" sz="1600"/>
              <a:t> was not busy.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Parallelism: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 sz="1600"/>
              <a:t>John</a:t>
            </a:r>
            <a:r>
              <a:rPr lang="en" sz="1600"/>
              <a:t> went with </a:t>
            </a:r>
            <a:r>
              <a:rPr b="1" lang="en" sz="1600"/>
              <a:t>Jack</a:t>
            </a:r>
            <a:r>
              <a:rPr lang="en" sz="1600"/>
              <a:t> to a movie. </a:t>
            </a:r>
            <a:r>
              <a:rPr b="1" lang="en" sz="1600"/>
              <a:t>Joe</a:t>
            </a:r>
            <a:r>
              <a:rPr lang="en" sz="1600"/>
              <a:t> went with </a:t>
            </a:r>
            <a:r>
              <a:rPr b="1" lang="en" sz="1600"/>
              <a:t>him</a:t>
            </a:r>
            <a:r>
              <a:rPr lang="en" sz="1600"/>
              <a:t> to a bar.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…</a:t>
            </a:r>
            <a:endParaRPr sz="1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2. Neural Coref Model [Clark and Manning, ACL 2016]</a:t>
            </a:r>
            <a:r>
              <a:rPr lang="en" sz="2600"/>
              <a:t> </a:t>
            </a:r>
            <a:endParaRPr sz="2600"/>
          </a:p>
        </p:txBody>
      </p:sp>
      <p:sp>
        <p:nvSpPr>
          <p:cNvPr id="348" name="Google Shape;348;p46"/>
          <p:cNvSpPr txBox="1"/>
          <p:nvPr/>
        </p:nvSpPr>
        <p:spPr>
          <a:xfrm>
            <a:off x="228600" y="4572006"/>
            <a:ext cx="8461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Improving Coreference Resolution by Learning Entity-Level Distributed Representations, Clark and Manning 2016, </a:t>
            </a:r>
            <a:r>
              <a:rPr lang="en" sz="9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https://arxiv.org/pdf/1606.01323.pdf</a:t>
            </a: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9" name="Google Shape;34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1925" y="1798013"/>
            <a:ext cx="4795151" cy="2652213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6"/>
          <p:cNvSpPr txBox="1"/>
          <p:nvPr>
            <p:ph idx="1" type="body"/>
          </p:nvPr>
        </p:nvSpPr>
        <p:spPr>
          <a:xfrm>
            <a:off x="228600" y="933450"/>
            <a:ext cx="8763000" cy="7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Standard feed-forward neural network (uses mention-pair)</a:t>
            </a:r>
            <a:endParaRPr sz="1400"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Input layer: word embeddings and a few categorical features</a:t>
            </a:r>
            <a:endParaRPr sz="1400"/>
          </a:p>
        </p:txBody>
      </p:sp>
      <p:sp>
        <p:nvSpPr>
          <p:cNvPr id="351" name="Google Shape;351;p46"/>
          <p:cNvSpPr txBox="1"/>
          <p:nvPr>
            <p:ph idx="1" type="body"/>
          </p:nvPr>
        </p:nvSpPr>
        <p:spPr>
          <a:xfrm>
            <a:off x="7312800" y="3649675"/>
            <a:ext cx="13776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concatenation</a:t>
            </a:r>
            <a:endParaRPr sz="1400"/>
          </a:p>
        </p:txBody>
      </p:sp>
      <p:cxnSp>
        <p:nvCxnSpPr>
          <p:cNvPr id="352" name="Google Shape;352;p46"/>
          <p:cNvCxnSpPr>
            <a:stCxn id="351" idx="1"/>
          </p:cNvCxnSpPr>
          <p:nvPr/>
        </p:nvCxnSpPr>
        <p:spPr>
          <a:xfrm rot="10800000">
            <a:off x="6979800" y="3850975"/>
            <a:ext cx="33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3</a:t>
            </a:r>
            <a:r>
              <a:rPr lang="en" sz="2200"/>
              <a:t>. End-to-end Neural Coref Model [Lee et al.,</a:t>
            </a:r>
            <a:r>
              <a:rPr lang="en" sz="2200"/>
              <a:t> EMNLP </a:t>
            </a:r>
            <a:r>
              <a:rPr lang="en" sz="2200"/>
              <a:t>2017] </a:t>
            </a:r>
            <a:endParaRPr sz="2200"/>
          </a:p>
        </p:txBody>
      </p:sp>
      <p:sp>
        <p:nvSpPr>
          <p:cNvPr id="358" name="Google Shape;358;p47"/>
          <p:cNvSpPr txBox="1"/>
          <p:nvPr/>
        </p:nvSpPr>
        <p:spPr>
          <a:xfrm>
            <a:off x="228600" y="4572006"/>
            <a:ext cx="8461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End-to-end Neural Coreference Resolution</a:t>
            </a: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, Lee et al. 2017,, </a:t>
            </a:r>
            <a:r>
              <a:rPr lang="en" sz="9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https://arxiv.org/pdf/1707.07045.pdf</a:t>
            </a: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9" name="Google Shape;35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701" y="1393234"/>
            <a:ext cx="6627134" cy="3146201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7"/>
          <p:cNvSpPr txBox="1"/>
          <p:nvPr>
            <p:ph idx="1" type="body"/>
          </p:nvPr>
        </p:nvSpPr>
        <p:spPr>
          <a:xfrm>
            <a:off x="228600" y="933450"/>
            <a:ext cx="8763000" cy="4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biLSTM to learning the representations;  consider every span of text</a:t>
            </a:r>
            <a:r>
              <a:rPr lang="en" sz="1400"/>
              <a:t> (uses mention-ranking)</a:t>
            </a:r>
            <a:endParaRPr sz="1400"/>
          </a:p>
        </p:txBody>
      </p:sp>
      <p:sp>
        <p:nvSpPr>
          <p:cNvPr id="361" name="Google Shape;361;p47"/>
          <p:cNvSpPr txBox="1"/>
          <p:nvPr/>
        </p:nvSpPr>
        <p:spPr>
          <a:xfrm>
            <a:off x="6847025" y="1360650"/>
            <a:ext cx="192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pen Sans"/>
                <a:ea typeface="Open Sans"/>
                <a:cs typeface="Open Sans"/>
                <a:sym typeface="Open Sans"/>
              </a:rPr>
              <a:t>Span representation for “the Postal Service”:</a:t>
            </a:r>
            <a:endParaRPr b="1" sz="11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\mathbf{g}_i = [\mathbf{x}^*_{\text{START}(i)},\mathbf{x}^*_{\text{END}(i)},\hat{\mathbf{x}}_i, \phi (i)]" id="362" name="Google Shape;36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4250" y="1867047"/>
            <a:ext cx="2963550" cy="256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7"/>
          <p:cNvSpPr/>
          <p:nvPr/>
        </p:nvSpPr>
        <p:spPr>
          <a:xfrm>
            <a:off x="3362625" y="2388975"/>
            <a:ext cx="320700" cy="2049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4" name="Google Shape;364;p47"/>
          <p:cNvCxnSpPr/>
          <p:nvPr/>
        </p:nvCxnSpPr>
        <p:spPr>
          <a:xfrm>
            <a:off x="6690848" y="2174169"/>
            <a:ext cx="741000" cy="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5" name="Google Shape;365;p47"/>
          <p:cNvSpPr/>
          <p:nvPr/>
        </p:nvSpPr>
        <p:spPr>
          <a:xfrm>
            <a:off x="4353225" y="2388975"/>
            <a:ext cx="320700" cy="204900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6" name="Google Shape;366;p47"/>
          <p:cNvCxnSpPr/>
          <p:nvPr/>
        </p:nvCxnSpPr>
        <p:spPr>
          <a:xfrm>
            <a:off x="7551170" y="2185230"/>
            <a:ext cx="741000" cy="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7" name="Google Shape;367;p47"/>
          <p:cNvSpPr txBox="1"/>
          <p:nvPr/>
        </p:nvSpPr>
        <p:spPr>
          <a:xfrm>
            <a:off x="8351275" y="937575"/>
            <a:ext cx="79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additional 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features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68" name="Google Shape;368;p47"/>
          <p:cNvCxnSpPr/>
          <p:nvPr/>
        </p:nvCxnSpPr>
        <p:spPr>
          <a:xfrm flipH="1">
            <a:off x="8871125" y="1371600"/>
            <a:ext cx="11100" cy="4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9" name="Google Shape;369;p47"/>
          <p:cNvCxnSpPr/>
          <p:nvPr/>
        </p:nvCxnSpPr>
        <p:spPr>
          <a:xfrm flipH="1">
            <a:off x="8185275" y="2134825"/>
            <a:ext cx="276600" cy="45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0" name="Google Shape;370;p47"/>
          <p:cNvSpPr txBox="1"/>
          <p:nvPr/>
        </p:nvSpPr>
        <p:spPr>
          <a:xfrm>
            <a:off x="6371300" y="2510900"/>
            <a:ext cx="284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pen Sans"/>
                <a:ea typeface="Open Sans"/>
                <a:cs typeface="Open Sans"/>
                <a:sym typeface="Open Sans"/>
              </a:rPr>
              <a:t>Attention-based representation of the span words (i.e., the Postal Service)</a:t>
            </a:r>
            <a:endParaRPr b="1" sz="11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\alpha_t = \mathbf{w}_\alpha \cdot \text{FFNN}_\alpha (\mathbf{x}_t^*)" id="371" name="Google Shape;371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1521" y="3027973"/>
            <a:ext cx="1868682" cy="204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_{i,t}=\frac{\exp(\alpha_t)}{\sum_{k=\text{START}(i)}^{\text{END}(i)}\exp(\alpha_k)}" id="372" name="Google Shape;372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98527" y="3318613"/>
            <a:ext cx="2119149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{\mathbf{x}}_i = \sum_{k=\text{START}(i)}^{\text{END}(i)}a_{i, t} \cdot \mathbf{x}_t" id="373" name="Google Shape;373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66278" y="3987838"/>
            <a:ext cx="1701522" cy="5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3. End-to-end Neural Coref Model</a:t>
            </a:r>
            <a:endParaRPr sz="2200"/>
          </a:p>
        </p:txBody>
      </p:sp>
      <p:pic>
        <p:nvPicPr>
          <p:cNvPr id="379" name="Google Shape;37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123800"/>
            <a:ext cx="3452073" cy="3295806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8"/>
          <p:cNvSpPr txBox="1"/>
          <p:nvPr>
            <p:ph idx="1" type="body"/>
          </p:nvPr>
        </p:nvSpPr>
        <p:spPr>
          <a:xfrm>
            <a:off x="3794025" y="1123950"/>
            <a:ext cx="51975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Lastly, score every pair of spans to decide if they are coreferent mentions</a:t>
            </a:r>
            <a:endParaRPr sz="1400"/>
          </a:p>
        </p:txBody>
      </p:sp>
      <p:pic>
        <p:nvPicPr>
          <p:cNvPr descr="s(i, j) = s_m(i) + s_m(j) + s_a(i, j)" id="381" name="Google Shape;38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8175" y="1780950"/>
            <a:ext cx="3007375" cy="22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8"/>
          <p:cNvSpPr txBox="1"/>
          <p:nvPr/>
        </p:nvSpPr>
        <p:spPr>
          <a:xfrm>
            <a:off x="4321275" y="2307950"/>
            <a:ext cx="122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Are spans i and j coreferent mentions?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83" name="Google Shape;383;p48"/>
          <p:cNvCxnSpPr/>
          <p:nvPr/>
        </p:nvCxnSpPr>
        <p:spPr>
          <a:xfrm flipH="1" rot="10800000">
            <a:off x="5198800" y="2090400"/>
            <a:ext cx="132900" cy="22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4" name="Google Shape;384;p48"/>
          <p:cNvSpPr txBox="1"/>
          <p:nvPr/>
        </p:nvSpPr>
        <p:spPr>
          <a:xfrm>
            <a:off x="5388075" y="2307950"/>
            <a:ext cx="122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Is </a:t>
            </a:r>
            <a:r>
              <a:rPr i="1" lang="en" sz="1000"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a mention?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85" name="Google Shape;385;p48"/>
          <p:cNvCxnSpPr/>
          <p:nvPr/>
        </p:nvCxnSpPr>
        <p:spPr>
          <a:xfrm flipH="1" rot="10800000">
            <a:off x="6070175" y="2090550"/>
            <a:ext cx="2400" cy="32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6" name="Google Shape;386;p48"/>
          <p:cNvSpPr txBox="1"/>
          <p:nvPr/>
        </p:nvSpPr>
        <p:spPr>
          <a:xfrm>
            <a:off x="6334430" y="2307950"/>
            <a:ext cx="122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Is </a:t>
            </a:r>
            <a:r>
              <a:rPr i="1" lang="en" sz="1000">
                <a:latin typeface="Open Sans"/>
                <a:ea typeface="Open Sans"/>
                <a:cs typeface="Open Sans"/>
                <a:sym typeface="Open Sans"/>
              </a:rPr>
              <a:t>j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a mention?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87" name="Google Shape;387;p48"/>
          <p:cNvCxnSpPr/>
          <p:nvPr/>
        </p:nvCxnSpPr>
        <p:spPr>
          <a:xfrm flipH="1" rot="10800000">
            <a:off x="7060775" y="2090550"/>
            <a:ext cx="2400" cy="32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8" name="Google Shape;388;p48"/>
          <p:cNvSpPr txBox="1"/>
          <p:nvPr/>
        </p:nvSpPr>
        <p:spPr>
          <a:xfrm>
            <a:off x="7401230" y="2307950"/>
            <a:ext cx="122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Do they look coreferent?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89" name="Google Shape;389;p48"/>
          <p:cNvCxnSpPr>
            <a:stCxn id="388" idx="0"/>
          </p:cNvCxnSpPr>
          <p:nvPr/>
        </p:nvCxnSpPr>
        <p:spPr>
          <a:xfrm rot="10800000">
            <a:off x="7826330" y="2090450"/>
            <a:ext cx="188700" cy="21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s_m(i) = \mathbf{w}_m \cdot \text{FFNN}_m (\mathbf{g}_i)" id="390" name="Google Shape;39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7708" y="3064763"/>
            <a:ext cx="2368305" cy="223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_a(i, j) = \mathbf{w}_a \cdot \text{FFNN}_a ([\mathbf{g}_i, \mathbf{g}_j, \mathbf{g}_i \circ \mathbf{g}_j, \phi (i, j)])" id="391" name="Google Shape;391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0453" y="3474727"/>
            <a:ext cx="4122422" cy="22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8"/>
          <p:cNvSpPr txBox="1"/>
          <p:nvPr/>
        </p:nvSpPr>
        <p:spPr>
          <a:xfrm>
            <a:off x="6515100" y="3850800"/>
            <a:ext cx="157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Multiplicative interactions between the representations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3" name="Google Shape;393;p48"/>
          <p:cNvSpPr txBox="1"/>
          <p:nvPr/>
        </p:nvSpPr>
        <p:spPr>
          <a:xfrm>
            <a:off x="7505700" y="3850800"/>
            <a:ext cx="1571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Extra features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94" name="Google Shape;394;p48"/>
          <p:cNvCxnSpPr/>
          <p:nvPr/>
        </p:nvCxnSpPr>
        <p:spPr>
          <a:xfrm rot="10800000">
            <a:off x="8388005" y="3698150"/>
            <a:ext cx="188700" cy="21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5" name="Google Shape;395;p48"/>
          <p:cNvCxnSpPr/>
          <p:nvPr/>
        </p:nvCxnSpPr>
        <p:spPr>
          <a:xfrm rot="10800000">
            <a:off x="7621150" y="3674150"/>
            <a:ext cx="0" cy="26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3. End-to-end Neural Coref Model</a:t>
            </a:r>
            <a:endParaRPr sz="2200"/>
          </a:p>
        </p:txBody>
      </p:sp>
      <p:sp>
        <p:nvSpPr>
          <p:cNvPr id="401" name="Google Shape;401;p49"/>
          <p:cNvSpPr txBox="1"/>
          <p:nvPr>
            <p:ph idx="1" type="body"/>
          </p:nvPr>
        </p:nvSpPr>
        <p:spPr>
          <a:xfrm>
            <a:off x="152400" y="1123950"/>
            <a:ext cx="88392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6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Main problem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Very computationally expensive to consider every spans</a:t>
            </a:r>
            <a:br>
              <a:rPr lang="en" sz="1900"/>
            </a:b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Solution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Prune some spans that are not likely a mention</a:t>
            </a:r>
            <a:endParaRPr sz="19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4. BERT-based coref [Joshi et al., ACL 2019]</a:t>
            </a:r>
            <a:endParaRPr sz="2200"/>
          </a:p>
        </p:txBody>
      </p:sp>
      <p:sp>
        <p:nvSpPr>
          <p:cNvPr id="407" name="Google Shape;407;p50"/>
          <p:cNvSpPr txBox="1"/>
          <p:nvPr/>
        </p:nvSpPr>
        <p:spPr>
          <a:xfrm>
            <a:off x="228600" y="4572006"/>
            <a:ext cx="8461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SpanBERT: Improving Pretraining by Representing and Predicting Spans</a:t>
            </a:r>
            <a:r>
              <a:rPr lang="en" sz="900"/>
              <a:t>, Joshi et al. 2019,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https://arxiv.org/pdf/1907.10529.pdf</a:t>
            </a:r>
            <a:r>
              <a:rPr lang="en" sz="900"/>
              <a:t> </a:t>
            </a:r>
            <a:endParaRPr sz="900"/>
          </a:p>
        </p:txBody>
      </p:sp>
      <p:sp>
        <p:nvSpPr>
          <p:cNvPr id="408" name="Google Shape;408;p50"/>
          <p:cNvSpPr txBox="1"/>
          <p:nvPr>
            <p:ph idx="1" type="body"/>
          </p:nvPr>
        </p:nvSpPr>
        <p:spPr>
          <a:xfrm>
            <a:off x="152400" y="1123950"/>
            <a:ext cx="88392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600"/>
              </a:spcBef>
              <a:spcAft>
                <a:spcPts val="0"/>
              </a:spcAft>
              <a:buSzPts val="1900"/>
              <a:buChar char="●"/>
            </a:pPr>
            <a:r>
              <a:rPr b="1" lang="en" sz="1900"/>
              <a:t>SpanBERT</a:t>
            </a:r>
            <a:r>
              <a:rPr lang="en" sz="1900"/>
              <a:t>:  pretrains BERT using span masking techniques so it can perform well on span-based tasks such as coref or QA</a:t>
            </a:r>
            <a:endParaRPr sz="1900"/>
          </a:p>
        </p:txBody>
      </p:sp>
      <p:pic>
        <p:nvPicPr>
          <p:cNvPr id="409" name="Google Shape;40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5800" y="1933350"/>
            <a:ext cx="5275102" cy="2588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Suggested Readings</a:t>
            </a:r>
            <a:endParaRPr sz="2600"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3"/>
              </a:rPr>
              <a:t>https://web.stanford.edu/~jurafsky/slp3/21.pdf</a:t>
            </a:r>
            <a:r>
              <a:rPr lang="en" sz="1500"/>
              <a:t> (coreference resolution)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4. BERT-based coref [Wu et al., ACL 2020]</a:t>
            </a:r>
            <a:endParaRPr sz="2200"/>
          </a:p>
        </p:txBody>
      </p:sp>
      <p:sp>
        <p:nvSpPr>
          <p:cNvPr id="415" name="Google Shape;415;p51"/>
          <p:cNvSpPr txBox="1"/>
          <p:nvPr/>
        </p:nvSpPr>
        <p:spPr>
          <a:xfrm>
            <a:off x="228600" y="4572006"/>
            <a:ext cx="8461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CorefQA: Coreference Resolution as Query-based Span Pediction, Wu et al. 2020, </a:t>
            </a:r>
            <a:r>
              <a:rPr lang="en" sz="9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https://aclanthology.org/2020.acl-main.622.pdf</a:t>
            </a: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6" name="Google Shape;416;p51"/>
          <p:cNvSpPr txBox="1"/>
          <p:nvPr>
            <p:ph idx="1" type="body"/>
          </p:nvPr>
        </p:nvSpPr>
        <p:spPr>
          <a:xfrm>
            <a:off x="152400" y="971550"/>
            <a:ext cx="88392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CorefQA</a:t>
            </a:r>
            <a:r>
              <a:rPr lang="en" sz="1500"/>
              <a:t>:  treats coreference as QA</a:t>
            </a:r>
            <a:endParaRPr sz="1500"/>
          </a:p>
        </p:txBody>
      </p:sp>
      <p:pic>
        <p:nvPicPr>
          <p:cNvPr id="417" name="Google Shape;41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672950"/>
            <a:ext cx="1909886" cy="2638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9386" y="1672950"/>
            <a:ext cx="5940748" cy="2638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Evaluation</a:t>
            </a:r>
            <a:endParaRPr sz="2600"/>
          </a:p>
        </p:txBody>
      </p:sp>
      <p:sp>
        <p:nvSpPr>
          <p:cNvPr id="429" name="Google Shape;429;p53"/>
          <p:cNvSpPr txBox="1"/>
          <p:nvPr>
            <p:ph idx="1" type="body"/>
          </p:nvPr>
        </p:nvSpPr>
        <p:spPr>
          <a:xfrm>
            <a:off x="152400" y="971550"/>
            <a:ext cx="88392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Essentially a clustering problem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For each mention, compute a precision and a recall</a:t>
            </a:r>
            <a:endParaRPr sz="1500"/>
          </a:p>
        </p:txBody>
      </p:sp>
      <p:pic>
        <p:nvPicPr>
          <p:cNvPr id="430" name="Google Shape;43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839" y="1969613"/>
            <a:ext cx="6924324" cy="153437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3"/>
          <p:cNvSpPr txBox="1"/>
          <p:nvPr>
            <p:ph idx="1" type="body"/>
          </p:nvPr>
        </p:nvSpPr>
        <p:spPr>
          <a:xfrm>
            <a:off x="76200" y="3845050"/>
            <a:ext cx="89916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 evaluate by comparing a set of </a:t>
            </a:r>
            <a:r>
              <a:rPr b="1" lang="en" sz="1500"/>
              <a:t>hypothesis chains</a:t>
            </a:r>
            <a:r>
              <a:rPr lang="en" sz="1500"/>
              <a:t> or clusters H, against a set of </a:t>
            </a:r>
            <a:r>
              <a:rPr b="1" lang="en" sz="1500"/>
              <a:t>gold or reference chains</a:t>
            </a:r>
            <a:r>
              <a:rPr lang="en" sz="1500"/>
              <a:t>  R or clusters from human labeling</a:t>
            </a:r>
            <a:endParaRPr sz="15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Coref Performance</a:t>
            </a:r>
            <a:endParaRPr sz="2600"/>
          </a:p>
        </p:txBody>
      </p:sp>
      <p:graphicFrame>
        <p:nvGraphicFramePr>
          <p:cNvPr id="437" name="Google Shape;437;p54"/>
          <p:cNvGraphicFramePr/>
          <p:nvPr/>
        </p:nvGraphicFramePr>
        <p:xfrm>
          <a:off x="952500" y="177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{F6848AA7-8720-4615-89E9-721509D04E8C}</a:tableStyleId>
              </a:tblPr>
              <a:tblGrid>
                <a:gridCol w="4702700"/>
                <a:gridCol w="1240475"/>
                <a:gridCol w="12958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Model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English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Chinese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Lee et al. (2010) - Rule-based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Clark and Manning (2016) - neural coref model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65.4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63.7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Lee et al. (2017) - end-to-end neural coref model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67.2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Joshi et al. (2019 - SpanBERT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79.6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Wu et al. (2020) - corefQA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83.1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38" name="Google Shape;438;p54"/>
          <p:cNvSpPr txBox="1"/>
          <p:nvPr>
            <p:ph idx="1" type="body"/>
          </p:nvPr>
        </p:nvSpPr>
        <p:spPr>
          <a:xfrm>
            <a:off x="152400" y="959275"/>
            <a:ext cx="89916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Evaluated on </a:t>
            </a:r>
            <a:r>
              <a:rPr b="1" lang="en" sz="1500"/>
              <a:t>CoNLL-2021 </a:t>
            </a:r>
            <a:r>
              <a:rPr lang="en" sz="1500"/>
              <a:t>shared task (based on OntoNotes we mentioned earlier).  The average F1 of MUC, B</a:t>
            </a:r>
            <a:r>
              <a:rPr baseline="30000" lang="en" sz="1500"/>
              <a:t>3</a:t>
            </a:r>
            <a:r>
              <a:rPr lang="en" sz="1500"/>
              <a:t>, and CEAF (all basically based on H and R) and is used.</a:t>
            </a:r>
            <a:endParaRPr sz="15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Summary</a:t>
            </a:r>
            <a:endParaRPr sz="2600"/>
          </a:p>
        </p:txBody>
      </p:sp>
      <p:sp>
        <p:nvSpPr>
          <p:cNvPr id="444" name="Google Shape;444;p55"/>
          <p:cNvSpPr txBox="1"/>
          <p:nvPr>
            <p:ph idx="1" type="body"/>
          </p:nvPr>
        </p:nvSpPr>
        <p:spPr>
          <a:xfrm>
            <a:off x="152400" y="971550"/>
            <a:ext cx="8839200" cy="3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Coreference</a:t>
            </a:r>
            <a:r>
              <a:rPr lang="en" sz="1500"/>
              <a:t> is a useful, challenging, and linguistically interesting task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Main dataset is OntoNotes and CoNLL shared task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Two clustering algorithms: </a:t>
            </a:r>
            <a:r>
              <a:rPr b="1" lang="en" sz="1500"/>
              <a:t>mention pair</a:t>
            </a:r>
            <a:r>
              <a:rPr lang="en" sz="1500"/>
              <a:t> and </a:t>
            </a:r>
            <a:r>
              <a:rPr b="1" lang="en" sz="1500"/>
              <a:t>mention clustering</a:t>
            </a:r>
            <a:r>
              <a:rPr lang="en" sz="1500"/>
              <a:t>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Many ways to compute probabilities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Feature-based - require a lot of manual labor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Neural-based - still seems requiring some additional features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BERT-based - masking seems to greatly improve; does not require features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Systems are getting better but </a:t>
            </a:r>
            <a:r>
              <a:rPr b="1" lang="en" sz="1500"/>
              <a:t>most models still make many mistakes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OntoNotes coref is pretty easy, because it’s based on news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Imagine a novel or actual complicated how-to instructions</a:t>
            </a:r>
            <a:endParaRPr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Coreference Resolution</a:t>
            </a:r>
            <a:endParaRPr sz="2600"/>
          </a:p>
        </p:txBody>
      </p:sp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Identify all </a:t>
            </a:r>
            <a:r>
              <a:rPr b="1" lang="en" sz="1500"/>
              <a:t>mentions</a:t>
            </a:r>
            <a:r>
              <a:rPr lang="en" sz="1500"/>
              <a:t> that refer to the same entity in the world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br>
              <a:rPr lang="en" sz="1500"/>
            </a:b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Each of the underlined phrases is referring to Victoria Chen.  We called linguistic expressions like </a:t>
            </a:r>
            <a:r>
              <a:rPr i="1" lang="en" sz="1500"/>
              <a:t>her</a:t>
            </a:r>
            <a:r>
              <a:rPr lang="en" sz="1500"/>
              <a:t> or</a:t>
            </a:r>
            <a:r>
              <a:rPr i="1" lang="en" sz="1500"/>
              <a:t> Victoria Chen</a:t>
            </a:r>
            <a:r>
              <a:rPr lang="en" sz="1500"/>
              <a:t> </a:t>
            </a:r>
            <a:r>
              <a:rPr b="1" lang="en" sz="1500"/>
              <a:t>mentions</a:t>
            </a:r>
            <a:r>
              <a:rPr lang="en" sz="1500"/>
              <a:t> or </a:t>
            </a:r>
            <a:r>
              <a:rPr b="1" lang="en" sz="1500"/>
              <a:t>referring expressions</a:t>
            </a:r>
            <a:r>
              <a:rPr lang="en" sz="1500"/>
              <a:t>, and the discourse entity that is referred to Victoria Chen the </a:t>
            </a:r>
            <a:r>
              <a:rPr b="1" lang="en" sz="1500"/>
              <a:t>referent</a:t>
            </a:r>
            <a:r>
              <a:rPr lang="en" sz="1500"/>
              <a:t>.  Two or more referring expressions that are used to refer to the same discourse entity are said to </a:t>
            </a:r>
            <a:r>
              <a:rPr b="1" lang="en" sz="1500"/>
              <a:t>corefer</a:t>
            </a:r>
            <a:r>
              <a:rPr lang="en" sz="1500"/>
              <a:t>; thus, </a:t>
            </a:r>
            <a:r>
              <a:rPr i="1" lang="en" sz="1500"/>
              <a:t>Victoria Chen</a:t>
            </a:r>
            <a:r>
              <a:rPr lang="en" sz="1500"/>
              <a:t> and </a:t>
            </a:r>
            <a:r>
              <a:rPr i="1" lang="en" sz="1500"/>
              <a:t>she</a:t>
            </a:r>
            <a:r>
              <a:rPr lang="en" sz="1500"/>
              <a:t> </a:t>
            </a:r>
            <a:r>
              <a:rPr b="1" lang="en" sz="1500"/>
              <a:t>corefer</a:t>
            </a:r>
            <a:r>
              <a:rPr lang="en" sz="1500"/>
              <a:t>.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In the coreference resolution algorithm, the output would need to find at least four coreference </a:t>
            </a:r>
            <a:r>
              <a:rPr b="1" lang="en" sz="1500"/>
              <a:t>chains/clusters</a:t>
            </a:r>
            <a:r>
              <a:rPr lang="en" sz="1500"/>
              <a:t>:  {Victoria Chen, her, the 38 year-old, She}, {Megabucks Banking, the company, Megabucks}, {her pay}, {Lotsabucks}.    Anything with single mentions is called </a:t>
            </a:r>
            <a:r>
              <a:rPr b="1" lang="en" sz="1500"/>
              <a:t>Singleton</a:t>
            </a:r>
            <a:r>
              <a:rPr lang="en" sz="1500"/>
              <a:t>.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888" y="1633080"/>
            <a:ext cx="6478223" cy="8415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Anaphora vs. Coreference vs. Entity Linking</a:t>
            </a:r>
            <a:endParaRPr sz="2600"/>
          </a:p>
        </p:txBody>
      </p:sp>
      <p:sp>
        <p:nvSpPr>
          <p:cNvPr id="148" name="Google Shape;148;p27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solidFill>
                  <a:srgbClr val="0000FF"/>
                </a:solidFill>
              </a:rPr>
              <a:t>Coreference</a:t>
            </a:r>
            <a:r>
              <a:rPr lang="en" sz="1500"/>
              <a:t> is when </a:t>
            </a:r>
            <a:r>
              <a:rPr b="1" lang="en" sz="1500"/>
              <a:t>two mentions refer to the same entity in the world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i="1" lang="en" sz="1500"/>
              <a:t>Chaklam</a:t>
            </a:r>
            <a:r>
              <a:rPr i="1" lang="en" sz="1500"/>
              <a:t> loves deep learning.  </a:t>
            </a:r>
            <a:r>
              <a:rPr b="1" i="1" lang="en" sz="1500"/>
              <a:t>He</a:t>
            </a:r>
            <a:r>
              <a:rPr i="1" lang="en" sz="1500"/>
              <a:t> plays soccer.  </a:t>
            </a:r>
            <a:r>
              <a:rPr b="1" i="1" lang="en" sz="1500"/>
              <a:t>Chaky</a:t>
            </a:r>
            <a:r>
              <a:rPr i="1" lang="en" sz="1500"/>
              <a:t> also loves coding</a:t>
            </a:r>
            <a:r>
              <a:rPr lang="en" sz="1500"/>
              <a:t>.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i="1" lang="en" sz="1500"/>
              <a:t>Chaky</a:t>
            </a:r>
            <a:r>
              <a:rPr lang="en" sz="1500"/>
              <a:t>, </a:t>
            </a:r>
            <a:r>
              <a:rPr i="1" lang="en" sz="1500"/>
              <a:t>He</a:t>
            </a:r>
            <a:r>
              <a:rPr lang="en" sz="1500"/>
              <a:t>, </a:t>
            </a:r>
            <a:r>
              <a:rPr i="1" lang="en" sz="1500"/>
              <a:t>Chaklam</a:t>
            </a:r>
            <a:r>
              <a:rPr lang="en" sz="1500"/>
              <a:t> are said to </a:t>
            </a:r>
            <a:r>
              <a:rPr b="1" lang="en" sz="1500"/>
              <a:t>corefer</a:t>
            </a:r>
            <a:r>
              <a:rPr lang="en" sz="1500"/>
              <a:t>, where </a:t>
            </a:r>
            <a:r>
              <a:rPr i="1" lang="en" sz="1500"/>
              <a:t>Chaklam</a:t>
            </a:r>
            <a:r>
              <a:rPr lang="en" sz="1500"/>
              <a:t> is the </a:t>
            </a:r>
            <a:r>
              <a:rPr b="1" lang="en" sz="1500"/>
              <a:t>referent</a:t>
            </a:r>
            <a:endParaRPr b="1"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Coreference resolution find </a:t>
            </a:r>
            <a:r>
              <a:rPr b="1" lang="en" sz="1500"/>
              <a:t>whether two mentions corefer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solidFill>
                  <a:srgbClr val="0000FF"/>
                </a:solidFill>
              </a:rPr>
              <a:t>Anaphora</a:t>
            </a:r>
            <a:r>
              <a:rPr lang="en" sz="1500"/>
              <a:t> is the </a:t>
            </a:r>
            <a:r>
              <a:rPr b="1" lang="en" sz="1500"/>
              <a:t>reference</a:t>
            </a:r>
            <a:r>
              <a:rPr lang="en" sz="1500"/>
              <a:t> in a text to an entity that has been previously introduced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i="1" lang="en" sz="1500"/>
              <a:t>Chaklam</a:t>
            </a:r>
            <a:r>
              <a:rPr i="1" lang="en" sz="1500"/>
              <a:t> said </a:t>
            </a:r>
            <a:r>
              <a:rPr b="1" i="1" lang="en" sz="1500"/>
              <a:t>he</a:t>
            </a:r>
            <a:r>
              <a:rPr i="1" lang="en" sz="1500"/>
              <a:t> would give a quiz</a:t>
            </a:r>
            <a:r>
              <a:rPr lang="en" sz="1500"/>
              <a:t>.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Chaklam is the antecedent, and he is the anaphor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Anaphora </a:t>
            </a:r>
            <a:r>
              <a:rPr b="1" lang="en" sz="1500"/>
              <a:t>can or cannot be</a:t>
            </a:r>
            <a:r>
              <a:rPr lang="en" sz="1500"/>
              <a:t> coreference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b="1" i="1" lang="en" sz="1500"/>
              <a:t>Every dancer</a:t>
            </a:r>
            <a:r>
              <a:rPr i="1" lang="en" sz="1500"/>
              <a:t> twisted </a:t>
            </a:r>
            <a:r>
              <a:rPr b="1" i="1" lang="en" sz="1500"/>
              <a:t>her</a:t>
            </a:r>
            <a:r>
              <a:rPr i="1" lang="en" sz="1500"/>
              <a:t> knee.  </a:t>
            </a:r>
            <a:endParaRPr i="1" sz="1500"/>
          </a:p>
          <a:p>
            <a:pPr indent="-323850" lvl="3" marL="18288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Every dancer is the antecedent, and her is the anaphor.  But they DO NOT corefer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solidFill>
                  <a:srgbClr val="0000FF"/>
                </a:solidFill>
              </a:rPr>
              <a:t>Entity linking</a:t>
            </a:r>
            <a:r>
              <a:rPr lang="en" sz="1500"/>
              <a:t> is the process of mapping a discourse entity to some real-world individual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i="1" lang="en" sz="1500"/>
              <a:t>Washington is at United States</a:t>
            </a:r>
            <a:r>
              <a:rPr lang="en" sz="1500"/>
              <a:t>.    Does Washington mapped to George Washington or State of Washington?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Coreference resolution and entity linking can work together in a NLP pipeline</a:t>
            </a:r>
            <a:endParaRPr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Coreference Resolution</a:t>
            </a:r>
            <a:endParaRPr sz="2600"/>
          </a:p>
        </p:txBody>
      </p:sp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Clearly, coreference resolution is an important criteria for successful NLP tasks such as question-answering, translation, dialogue and much more…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/>
              <a:t>Dialogue</a:t>
            </a:r>
            <a:endParaRPr b="1"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“</a:t>
            </a:r>
            <a:r>
              <a:rPr i="1" lang="en" sz="1500"/>
              <a:t>There is a 2pm flight on United and a 4pm one on Cathay Pacific</a:t>
            </a:r>
            <a:r>
              <a:rPr lang="en" sz="1500"/>
              <a:t>”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User said in chatbot:  “</a:t>
            </a:r>
            <a:r>
              <a:rPr i="1" lang="en" sz="1500"/>
              <a:t>I want the second one</a:t>
            </a:r>
            <a:r>
              <a:rPr lang="en" sz="1500"/>
              <a:t>”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Question answering</a:t>
            </a:r>
            <a:endParaRPr b="1"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Font typeface="Arial"/>
              <a:buChar char="-"/>
            </a:pPr>
            <a:r>
              <a:rPr lang="en" sz="1500"/>
              <a:t>Context: “</a:t>
            </a:r>
            <a:r>
              <a:rPr i="1" lang="en" sz="1500"/>
              <a:t>Chaky loves deep learning.  He is born in Hong Kong</a:t>
            </a:r>
            <a:r>
              <a:rPr lang="en" sz="1500"/>
              <a:t>”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Question:  </a:t>
            </a:r>
            <a:r>
              <a:rPr i="1" lang="en" sz="1500"/>
              <a:t>Where is Chaky born</a:t>
            </a:r>
            <a:r>
              <a:rPr lang="en" sz="1500"/>
              <a:t>?</a:t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Coreference Tasks and Datasets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Coreference Resolution Task</a:t>
            </a:r>
            <a:endParaRPr sz="2600"/>
          </a:p>
        </p:txBody>
      </p:sp>
      <p:sp>
        <p:nvSpPr>
          <p:cNvPr id="165" name="Google Shape;165;p30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Given a text </a:t>
            </a:r>
            <a:r>
              <a:rPr b="1" i="1" lang="en" sz="1500"/>
              <a:t>T</a:t>
            </a:r>
            <a:r>
              <a:rPr lang="en" sz="1500"/>
              <a:t>, find all entities and the coreference links between them 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The output </a:t>
            </a:r>
            <a:r>
              <a:rPr lang="en" sz="1500" u="sng"/>
              <a:t>could be</a:t>
            </a:r>
            <a:r>
              <a:rPr lang="en" sz="1500"/>
              <a:t> (many variants):</a:t>
            </a:r>
            <a:endParaRPr sz="1500"/>
          </a:p>
        </p:txBody>
      </p:sp>
      <p:pic>
        <p:nvPicPr>
          <p:cNvPr id="166" name="Google Shape;1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940" y="1668075"/>
            <a:ext cx="6364076" cy="104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6424" y="3320775"/>
            <a:ext cx="4790154" cy="125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mer / Cambridg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